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2" autoAdjust="0"/>
    <p:restoredTop sz="94660"/>
  </p:normalViewPr>
  <p:slideViewPr>
    <p:cSldViewPr snapToGrid="0">
      <p:cViewPr>
        <p:scale>
          <a:sx n="150" d="100"/>
          <a:sy n="150" d="100"/>
        </p:scale>
        <p:origin x="2406" y="-1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772F2-3DAC-49E1-AE7F-7688CB019AC7}" type="datetimeFigureOut">
              <a:rPr kumimoji="1" lang="ja-JP" altLang="en-US" smtClean="0"/>
              <a:t>2025/8/6</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30A8-EA67-4E15-BCB5-8BD0592748E7}" type="slidenum">
              <a:rPr kumimoji="1" lang="ja-JP" altLang="en-US" smtClean="0"/>
              <a:t>‹#›</a:t>
            </a:fld>
            <a:endParaRPr kumimoji="1" lang="ja-JP" altLang="en-US"/>
          </a:p>
        </p:txBody>
      </p:sp>
    </p:spTree>
    <p:extLst>
      <p:ext uri="{BB962C8B-B14F-4D97-AF65-F5344CB8AC3E}">
        <p14:creationId xmlns:p14="http://schemas.microsoft.com/office/powerpoint/2010/main" val="496921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89B986-2AD5-4EAD-A7B8-7501492B5C38}" type="datetime1">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300491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4A9B980-C0A8-4C57-AEB6-E0D8BFF1219D}" type="datetime1">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22608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FBDFBE-FB50-4D47-9421-8193B061DBBE}" type="datetime1">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405392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92695C-4735-4FE5-8AF6-729B50971522}" type="datetime1">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405190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1A7D426-6D81-4987-950C-BD65AAC3690E}" type="datetime1">
              <a:rPr kumimoji="1" lang="ja-JP" altLang="en-US" smtClean="0"/>
              <a:t>2025/8/6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34076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544A4E-2C54-4911-994F-C426B24D09E6}" type="datetime1">
              <a:rPr kumimoji="1" lang="ja-JP" altLang="en-US" smtClean="0"/>
              <a:t>2025/8/6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4544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3BA41EB-FEDE-4895-AC9A-EEBC01BDF7DE}" type="datetime1">
              <a:rPr kumimoji="1" lang="ja-JP" altLang="en-US" smtClean="0"/>
              <a:t>2025/8/6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165532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7B4DF2-06A2-4BE8-81DA-622B8105D475}" type="datetime1">
              <a:rPr kumimoji="1" lang="ja-JP" altLang="en-US" smtClean="0"/>
              <a:t>2025/8/6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646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BE3EF-C8EC-4121-AE1C-B89EC5E12547}" type="datetime1">
              <a:rPr kumimoji="1" lang="ja-JP" altLang="en-US" smtClean="0"/>
              <a:t>2025/8/6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24130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87C6DF-E60C-4149-A1AE-8213EFABF2A8}" type="datetime1">
              <a:rPr kumimoji="1" lang="ja-JP" altLang="en-US" smtClean="0"/>
              <a:t>2025/8/6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269469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562439-4634-4AC3-BF26-54E2045E3C67}" type="datetime1">
              <a:rPr kumimoji="1" lang="ja-JP" altLang="en-US" smtClean="0"/>
              <a:t>2025/8/6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407661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44C72CB-6507-4487-A704-7D63D84777DA}" type="datetime1">
              <a:rPr kumimoji="1" lang="ja-JP" altLang="en-US" smtClean="0"/>
              <a:t>2025/8/6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9BFDDC2-3223-4949-A78F-F48ED5E5FC6F}" type="slidenum">
              <a:rPr kumimoji="1" lang="ja-JP" altLang="en-US" smtClean="0"/>
              <a:t>‹#›</a:t>
            </a:fld>
            <a:endParaRPr kumimoji="1" lang="ja-JP" altLang="en-US"/>
          </a:p>
        </p:txBody>
      </p:sp>
    </p:spTree>
    <p:extLst>
      <p:ext uri="{BB962C8B-B14F-4D97-AF65-F5344CB8AC3E}">
        <p14:creationId xmlns:p14="http://schemas.microsoft.com/office/powerpoint/2010/main" val="2831812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967A574-DE48-EC83-160B-A4C0DDEE59C1}"/>
              </a:ext>
            </a:extLst>
          </p:cNvPr>
          <p:cNvSpPr txBox="1"/>
          <p:nvPr/>
        </p:nvSpPr>
        <p:spPr>
          <a:xfrm>
            <a:off x="1197864" y="1208821"/>
            <a:ext cx="4852740" cy="523220"/>
          </a:xfrm>
          <a:prstGeom prst="rect">
            <a:avLst/>
          </a:prstGeom>
          <a:noFill/>
        </p:spPr>
        <p:txBody>
          <a:bodyPr wrap="square" rtlCol="0">
            <a:spAutoFit/>
          </a:bodyPr>
          <a:lstStyle/>
          <a:p>
            <a:pPr algn="ctr"/>
            <a:r>
              <a:rPr kumimoji="1" lang="ja-JP" altLang="en-US" sz="1400" u="sng" dirty="0">
                <a:latin typeface="BIZ UDPゴシック" panose="020B0400000000000000" pitchFamily="50" charset="-128"/>
                <a:ea typeface="BIZ UDPゴシック" panose="020B0400000000000000" pitchFamily="50" charset="-128"/>
              </a:rPr>
              <a:t>トンネルイルミネーションにかかる応援動画の制作について</a:t>
            </a:r>
            <a:endParaRPr kumimoji="1" lang="en-US" altLang="ja-JP" sz="1400" u="sng" dirty="0">
              <a:latin typeface="BIZ UDPゴシック" panose="020B0400000000000000" pitchFamily="50" charset="-128"/>
              <a:ea typeface="BIZ UDPゴシック" panose="020B0400000000000000" pitchFamily="50" charset="-128"/>
            </a:endParaRPr>
          </a:p>
          <a:p>
            <a:pPr algn="ctr"/>
            <a:r>
              <a:rPr kumimoji="1" lang="ja-JP" altLang="en-US" sz="1400" u="sng" dirty="0">
                <a:latin typeface="BIZ UDPゴシック" panose="020B0400000000000000" pitchFamily="50" charset="-128"/>
                <a:ea typeface="BIZ UDPゴシック" panose="020B0400000000000000" pitchFamily="50" charset="-128"/>
              </a:rPr>
              <a:t>応募概要</a:t>
            </a:r>
          </a:p>
        </p:txBody>
      </p:sp>
      <p:sp>
        <p:nvSpPr>
          <p:cNvPr id="9" name="テキスト ボックス 8">
            <a:extLst>
              <a:ext uri="{FF2B5EF4-FFF2-40B4-BE49-F238E27FC236}">
                <a16:creationId xmlns:a16="http://schemas.microsoft.com/office/drawing/2014/main" id="{569587A5-4630-B966-A81D-A0CD6C3F38AD}"/>
              </a:ext>
            </a:extLst>
          </p:cNvPr>
          <p:cNvSpPr txBox="1"/>
          <p:nvPr/>
        </p:nvSpPr>
        <p:spPr>
          <a:xfrm>
            <a:off x="449580" y="1980466"/>
            <a:ext cx="6327304" cy="7743723"/>
          </a:xfrm>
          <a:prstGeom prst="rect">
            <a:avLst/>
          </a:prstGeom>
          <a:noFill/>
        </p:spPr>
        <p:txBody>
          <a:bodyPr wrap="square" rtlCol="0">
            <a:spAutoFit/>
          </a:bodyPr>
          <a:lstStyle/>
          <a:p>
            <a:pPr>
              <a:lnSpc>
                <a:spcPct val="150000"/>
              </a:lnSpc>
            </a:pPr>
            <a:r>
              <a:rPr lang="ja-JP" altLang="en-US" sz="900" b="1" u="sng" dirty="0">
                <a:latin typeface="BIZ UDPゴシック" panose="020B0400000000000000" pitchFamily="50" charset="-128"/>
                <a:ea typeface="BIZ UDPゴシック" panose="020B0400000000000000" pitchFamily="50" charset="-128"/>
              </a:rPr>
              <a:t>概要</a:t>
            </a:r>
            <a:endParaRPr lang="en-US" altLang="ja-JP" sz="900" u="sng"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みなさんの応援映像でランナーをサポート！！</a:t>
            </a:r>
            <a:r>
              <a:rPr lang="en-US" altLang="ja-JP" sz="900" dirty="0">
                <a:latin typeface="BIZ UDPゴシック" panose="020B0400000000000000" pitchFamily="50" charset="-128"/>
                <a:ea typeface="BIZ UDPゴシック" panose="020B0400000000000000" pitchFamily="50" charset="-128"/>
              </a:rPr>
              <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みえ松阪マラソン</a:t>
            </a:r>
            <a:r>
              <a:rPr lang="en-US" altLang="ja-JP" sz="900" dirty="0">
                <a:latin typeface="BIZ UDPゴシック" panose="020B0400000000000000" pitchFamily="50" charset="-128"/>
                <a:ea typeface="BIZ UDPゴシック" panose="020B0400000000000000" pitchFamily="50" charset="-128"/>
              </a:rPr>
              <a:t>2025</a:t>
            </a:r>
            <a:r>
              <a:rPr lang="ja-JP" altLang="en-US" sz="900" dirty="0">
                <a:latin typeface="BIZ UDPゴシック" panose="020B0400000000000000" pitchFamily="50" charset="-128"/>
                <a:ea typeface="BIZ UDPゴシック" panose="020B0400000000000000" pitchFamily="50" charset="-128"/>
              </a:rPr>
              <a:t>の開催にあたり、皆様からランナーの皆さんへの応援映像募集いたします。</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ja-JP" altLang="en-US" sz="900" dirty="0">
                <a:solidFill>
                  <a:srgbClr val="0F0F0F"/>
                </a:solidFill>
                <a:latin typeface="BIZ UDPゴシック" panose="020B0400000000000000" pitchFamily="50" charset="-128"/>
                <a:ea typeface="BIZ UDPゴシック" panose="020B0400000000000000" pitchFamily="50" charset="-128"/>
              </a:rPr>
              <a:t>投稿された動画は、</a:t>
            </a:r>
            <a:r>
              <a:rPr lang="ja-JP" altLang="en-US" sz="900" b="0" i="0" dirty="0">
                <a:solidFill>
                  <a:srgbClr val="0F0F0F"/>
                </a:solidFill>
                <a:effectLst/>
                <a:latin typeface="BIZ UDPゴシック" panose="020B0400000000000000" pitchFamily="50" charset="-128"/>
                <a:ea typeface="BIZ UDPゴシック" panose="020B0400000000000000" pitchFamily="50" charset="-128"/>
              </a:rPr>
              <a:t>阿波曽蛸路トンネル内でプロジェクションマッピングにて放映いたします。</a:t>
            </a:r>
            <a:endParaRPr lang="en-US" altLang="ja-JP" sz="900" b="0" i="0" dirty="0">
              <a:solidFill>
                <a:srgbClr val="0F0F0F"/>
              </a:solidFill>
              <a:effectLst/>
              <a:latin typeface="BIZ UDPゴシック" panose="020B0400000000000000" pitchFamily="50" charset="-128"/>
              <a:ea typeface="BIZ UDPゴシック" panose="020B0400000000000000" pitchFamily="50" charset="-128"/>
            </a:endParaRPr>
          </a:p>
          <a:p>
            <a:pPr>
              <a:lnSpc>
                <a:spcPct val="150000"/>
              </a:lnSpc>
            </a:pPr>
            <a:r>
              <a:rPr lang="ja-JP" altLang="en-US" sz="900" dirty="0">
                <a:solidFill>
                  <a:srgbClr val="0F0F0F"/>
                </a:solidFill>
                <a:latin typeface="BIZ UDPゴシック" panose="020B0400000000000000" pitchFamily="50" charset="-128"/>
                <a:ea typeface="BIZ UDPゴシック" panose="020B0400000000000000" pitchFamily="50" charset="-128"/>
              </a:rPr>
              <a:t>　</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a:latin typeface="BIZ UDPゴシック" panose="020B0400000000000000" pitchFamily="50" charset="-128"/>
                <a:ea typeface="BIZ UDPゴシック" panose="020B0400000000000000" pitchFamily="50" charset="-128"/>
              </a:rPr>
              <a:t>応募期間</a:t>
            </a:r>
          </a:p>
          <a:p>
            <a:pPr>
              <a:lnSpc>
                <a:spcPct val="150000"/>
              </a:lnSpc>
            </a:pPr>
            <a:r>
              <a:rPr lang="ja-JP" altLang="en-US" sz="900" b="1" u="sng" dirty="0">
                <a:solidFill>
                  <a:srgbClr val="FF0000"/>
                </a:solidFill>
                <a:latin typeface="BIZ UDPゴシック" panose="020B0400000000000000" pitchFamily="50" charset="-128"/>
                <a:ea typeface="BIZ UDPゴシック" panose="020B0400000000000000" pitchFamily="50" charset="-128"/>
              </a:rPr>
              <a:t>　応募締切：</a:t>
            </a:r>
            <a:r>
              <a:rPr lang="en-US" altLang="ja-JP" sz="900" b="1" u="sng" dirty="0">
                <a:solidFill>
                  <a:srgbClr val="FF0000"/>
                </a:solidFill>
                <a:latin typeface="BIZ UDPゴシック" panose="020B0400000000000000" pitchFamily="50" charset="-128"/>
                <a:ea typeface="BIZ UDPゴシック" panose="020B0400000000000000" pitchFamily="50" charset="-128"/>
              </a:rPr>
              <a:t>2025</a:t>
            </a:r>
            <a:r>
              <a:rPr lang="ja-JP" altLang="en-US" sz="900" b="1" u="sng" dirty="0">
                <a:solidFill>
                  <a:srgbClr val="FF0000"/>
                </a:solidFill>
                <a:latin typeface="BIZ UDPゴシック" panose="020B0400000000000000" pitchFamily="50" charset="-128"/>
                <a:ea typeface="BIZ UDPゴシック" panose="020B0400000000000000" pitchFamily="50" charset="-128"/>
              </a:rPr>
              <a:t>年</a:t>
            </a:r>
            <a:r>
              <a:rPr lang="en-US" altLang="ja-JP" sz="900" b="1" u="sng" dirty="0">
                <a:solidFill>
                  <a:srgbClr val="FF0000"/>
                </a:solidFill>
                <a:latin typeface="BIZ UDPゴシック" panose="020B0400000000000000" pitchFamily="50" charset="-128"/>
                <a:ea typeface="BIZ UDPゴシック" panose="020B0400000000000000" pitchFamily="50" charset="-128"/>
              </a:rPr>
              <a:t>10</a:t>
            </a:r>
            <a:r>
              <a:rPr lang="ja-JP" altLang="en-US" sz="900" b="1" u="sng" dirty="0">
                <a:solidFill>
                  <a:srgbClr val="FF0000"/>
                </a:solidFill>
                <a:latin typeface="BIZ UDPゴシック" panose="020B0400000000000000" pitchFamily="50" charset="-128"/>
                <a:ea typeface="BIZ UDPゴシック" panose="020B0400000000000000" pitchFamily="50" charset="-128"/>
              </a:rPr>
              <a:t>月</a:t>
            </a:r>
            <a:r>
              <a:rPr lang="en-US" altLang="ja-JP" sz="900" b="1" u="sng" dirty="0">
                <a:solidFill>
                  <a:srgbClr val="FF0000"/>
                </a:solidFill>
                <a:latin typeface="BIZ UDPゴシック" panose="020B0400000000000000" pitchFamily="50" charset="-128"/>
                <a:ea typeface="BIZ UDPゴシック" panose="020B0400000000000000" pitchFamily="50" charset="-128"/>
              </a:rPr>
              <a:t>20</a:t>
            </a:r>
            <a:r>
              <a:rPr lang="ja-JP" altLang="en-US" sz="900" b="1" u="sng" dirty="0">
                <a:solidFill>
                  <a:srgbClr val="FF0000"/>
                </a:solidFill>
                <a:latin typeface="BIZ UDPゴシック" panose="020B0400000000000000" pitchFamily="50" charset="-128"/>
                <a:ea typeface="BIZ UDPゴシック" panose="020B0400000000000000" pitchFamily="50" charset="-128"/>
              </a:rPr>
              <a:t>日（月）　</a:t>
            </a:r>
            <a:endParaRPr lang="en-US" altLang="ja-JP" sz="900" b="1" u="sng"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endParaRPr lang="ja-JP" altLang="en-US"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a:latin typeface="BIZ UDPゴシック" panose="020B0400000000000000" pitchFamily="50" charset="-128"/>
                <a:ea typeface="BIZ UDPゴシック" panose="020B0400000000000000" pitchFamily="50" charset="-128"/>
              </a:rPr>
              <a:t>応募内容</a:t>
            </a:r>
          </a:p>
          <a:p>
            <a:pPr>
              <a:lnSpc>
                <a:spcPct val="150000"/>
              </a:lnSpc>
            </a:pPr>
            <a:r>
              <a:rPr lang="ja-JP" altLang="en-US" sz="900" dirty="0">
                <a:latin typeface="BIZ UDPゴシック" panose="020B0400000000000000" pitchFamily="50" charset="-128"/>
                <a:ea typeface="BIZ UDPゴシック" panose="020B0400000000000000" pitchFamily="50" charset="-128"/>
              </a:rPr>
              <a:t>　・各企業、各団体につき、１つの動画でお願いします</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ja-JP" altLang="en-US" sz="900" u="sng" dirty="0">
                <a:latin typeface="BIZ UDPゴシック" panose="020B0400000000000000" pitchFamily="50" charset="-128"/>
                <a:ea typeface="BIZ UDPゴシック" panose="020B0400000000000000" pitchFamily="50" charset="-128"/>
              </a:rPr>
              <a:t>・動画と合わせて御社のロゴも送ってください。</a:t>
            </a:r>
            <a:endParaRPr lang="en-US" altLang="ja-JP" sz="900" u="sng"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ja-JP" altLang="en-US" sz="900" u="sng" dirty="0" smtClean="0">
                <a:solidFill>
                  <a:srgbClr val="FF0000"/>
                </a:solidFill>
                <a:latin typeface="BIZ UDPゴシック" panose="020B0400000000000000" pitchFamily="50" charset="-128"/>
                <a:ea typeface="BIZ UDPゴシック" panose="020B0400000000000000" pitchFamily="50" charset="-128"/>
              </a:rPr>
              <a:t>・</a:t>
            </a:r>
            <a:r>
              <a:rPr lang="ja-JP" altLang="en-US" sz="900" u="sng" dirty="0">
                <a:solidFill>
                  <a:srgbClr val="FF0000"/>
                </a:solidFill>
                <a:latin typeface="BIZ UDPゴシック" panose="020B0400000000000000" pitchFamily="50" charset="-128"/>
                <a:ea typeface="BIZ UDPゴシック" panose="020B0400000000000000" pitchFamily="50" charset="-128"/>
              </a:rPr>
              <a:t>特定の企業</a:t>
            </a:r>
            <a:r>
              <a:rPr lang="en-US" altLang="ja-JP" sz="900" u="sng" dirty="0">
                <a:solidFill>
                  <a:srgbClr val="FF0000"/>
                </a:solidFill>
                <a:latin typeface="BIZ UDPゴシック" panose="020B0400000000000000" pitchFamily="50" charset="-128"/>
                <a:ea typeface="BIZ UDPゴシック" panose="020B0400000000000000" pitchFamily="50" charset="-128"/>
              </a:rPr>
              <a:t>/</a:t>
            </a:r>
            <a:r>
              <a:rPr lang="ja-JP" altLang="en-US" sz="900" u="sng" dirty="0">
                <a:solidFill>
                  <a:srgbClr val="FF0000"/>
                </a:solidFill>
                <a:latin typeface="BIZ UDPゴシック" panose="020B0400000000000000" pitchFamily="50" charset="-128"/>
                <a:ea typeface="BIZ UDPゴシック" panose="020B0400000000000000" pitchFamily="50" charset="-128"/>
              </a:rPr>
              <a:t>団体</a:t>
            </a:r>
            <a:r>
              <a:rPr lang="en-US" altLang="ja-JP" sz="900" u="sng" dirty="0">
                <a:solidFill>
                  <a:srgbClr val="FF0000"/>
                </a:solidFill>
                <a:latin typeface="BIZ UDPゴシック" panose="020B0400000000000000" pitchFamily="50" charset="-128"/>
                <a:ea typeface="BIZ UDPゴシック" panose="020B0400000000000000" pitchFamily="50" charset="-128"/>
              </a:rPr>
              <a:t>/</a:t>
            </a:r>
            <a:r>
              <a:rPr lang="ja-JP" altLang="en-US" sz="900" u="sng" dirty="0">
                <a:solidFill>
                  <a:srgbClr val="FF0000"/>
                </a:solidFill>
                <a:latin typeface="BIZ UDPゴシック" panose="020B0400000000000000" pitchFamily="50" charset="-128"/>
                <a:ea typeface="BIZ UDPゴシック" panose="020B0400000000000000" pitchFamily="50" charset="-128"/>
              </a:rPr>
              <a:t>個人の広報活動を含まないものに限ります</a:t>
            </a:r>
            <a:r>
              <a:rPr lang="ja-JP" altLang="en-US" sz="900" u="sng" dirty="0" smtClean="0">
                <a:solidFill>
                  <a:srgbClr val="FF0000"/>
                </a:solidFill>
                <a:latin typeface="BIZ UDPゴシック" panose="020B0400000000000000" pitchFamily="50" charset="-128"/>
                <a:ea typeface="BIZ UDPゴシック" panose="020B0400000000000000" pitchFamily="50" charset="-128"/>
              </a:rPr>
              <a:t>。</a:t>
            </a:r>
            <a:endParaRPr lang="en-US" altLang="ja-JP" sz="900" u="sng" dirty="0" smtClean="0">
              <a:solidFill>
                <a:srgbClr val="FF0000"/>
              </a:solidFill>
              <a:latin typeface="BIZ UDPゴシック" panose="020B0400000000000000" pitchFamily="50" charset="-128"/>
              <a:ea typeface="BIZ UDPゴシック" panose="020B0400000000000000" pitchFamily="50" charset="-128"/>
            </a:endParaRPr>
          </a:p>
          <a:p>
            <a:pPr>
              <a:lnSpc>
                <a:spcPct val="150000"/>
              </a:lnSpc>
            </a:pPr>
            <a:endParaRPr lang="ja-JP" altLang="en-US" sz="900" dirty="0" smtClean="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smtClean="0">
                <a:latin typeface="BIZ UDPゴシック" panose="020B0400000000000000" pitchFamily="50" charset="-128"/>
                <a:ea typeface="BIZ UDPゴシック" panose="020B0400000000000000" pitchFamily="50" charset="-128"/>
              </a:rPr>
              <a:t>応募テーマ</a:t>
            </a:r>
            <a:endParaRPr lang="en-US" altLang="ja-JP" sz="900" b="1" u="sng" dirty="0" smtClean="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「コース終盤！ランナーの皆さんへ応援メッセージを動画で伝えよう！」</a:t>
            </a:r>
          </a:p>
          <a:p>
            <a:pPr>
              <a:lnSpc>
                <a:spcPct val="150000"/>
              </a:lnSpc>
            </a:pP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a:latin typeface="BIZ UDPゴシック" panose="020B0400000000000000" pitchFamily="50" charset="-128"/>
                <a:ea typeface="BIZ UDPゴシック" panose="020B0400000000000000" pitchFamily="50" charset="-128"/>
              </a:rPr>
              <a:t>動画仕様</a:t>
            </a:r>
            <a:endParaRPr lang="en-US" altLang="ja-JP" sz="900" b="1" u="sng" dirty="0">
              <a:latin typeface="BIZ UDPゴシック" panose="020B0400000000000000" pitchFamily="50" charset="-128"/>
              <a:ea typeface="BIZ UDPゴシック" panose="020B0400000000000000" pitchFamily="50" charset="-128"/>
            </a:endParaRPr>
          </a:p>
          <a:p>
            <a:pPr>
              <a:lnSpc>
                <a:spcPct val="150000"/>
              </a:lnSpc>
            </a:pPr>
            <a:r>
              <a:rPr lang="ja-JP" altLang="en-US" sz="900" b="1"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・動画形式：</a:t>
            </a:r>
            <a:r>
              <a:rPr lang="en-US" altLang="ja-JP" sz="900" dirty="0">
                <a:latin typeface="BIZ UDPゴシック" panose="020B0400000000000000" pitchFamily="50" charset="-128"/>
                <a:ea typeface="BIZ UDPゴシック" panose="020B0400000000000000" pitchFamily="50" charset="-128"/>
              </a:rPr>
              <a:t>MP4</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MOV</a:t>
            </a:r>
          </a:p>
          <a:p>
            <a:pPr>
              <a:lnSpc>
                <a:spcPct val="150000"/>
              </a:lnSpc>
            </a:pPr>
            <a:r>
              <a:rPr lang="ja-JP" altLang="en-US" sz="900" dirty="0">
                <a:latin typeface="BIZ UDPゴシック" panose="020B0400000000000000" pitchFamily="50" charset="-128"/>
                <a:ea typeface="BIZ UDPゴシック" panose="020B0400000000000000" pitchFamily="50" charset="-128"/>
              </a:rPr>
              <a:t>　・撮影向き：</a:t>
            </a:r>
            <a:r>
              <a:rPr lang="ja-JP" altLang="en-US" sz="900" dirty="0">
                <a:highlight>
                  <a:srgbClr val="FFFF00"/>
                </a:highlight>
                <a:latin typeface="BIZ UDPゴシック" panose="020B0400000000000000" pitchFamily="50" charset="-128"/>
                <a:ea typeface="BIZ UDPゴシック" panose="020B0400000000000000" pitchFamily="50" charset="-128"/>
              </a:rPr>
              <a:t>横向き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プロジェクター投影比率は</a:t>
            </a:r>
            <a:r>
              <a:rPr lang="en-US" altLang="ja-JP" sz="900" dirty="0">
                <a:latin typeface="BIZ UDPゴシック" panose="020B0400000000000000" pitchFamily="50" charset="-128"/>
                <a:ea typeface="BIZ UDPゴシック" panose="020B0400000000000000" pitchFamily="50" charset="-128"/>
              </a:rPr>
              <a:t>16</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9</a:t>
            </a:r>
            <a:r>
              <a:rPr lang="ja-JP" altLang="en-US" sz="900" dirty="0">
                <a:latin typeface="BIZ UDPゴシック" panose="020B0400000000000000" pitchFamily="50" charset="-128"/>
                <a:ea typeface="BIZ UDPゴシック" panose="020B0400000000000000" pitchFamily="50" charset="-128"/>
              </a:rPr>
              <a:t>です</a:t>
            </a:r>
          </a:p>
          <a:p>
            <a:pPr>
              <a:lnSpc>
                <a:spcPct val="150000"/>
              </a:lnSpc>
            </a:pPr>
            <a:r>
              <a:rPr lang="ja-JP" altLang="en-US" sz="900" dirty="0">
                <a:latin typeface="BIZ UDPゴシック" panose="020B0400000000000000" pitchFamily="50" charset="-128"/>
                <a:ea typeface="BIZ UDPゴシック" panose="020B0400000000000000" pitchFamily="50" charset="-128"/>
              </a:rPr>
              <a:t>　・長さ　　　：</a:t>
            </a:r>
            <a:r>
              <a:rPr lang="en-US" altLang="ja-JP" sz="900" dirty="0">
                <a:latin typeface="BIZ UDPゴシック" panose="020B0400000000000000" pitchFamily="50" charset="-128"/>
                <a:ea typeface="BIZ UDPゴシック" panose="020B0400000000000000" pitchFamily="50" charset="-128"/>
              </a:rPr>
              <a:t>10</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40</a:t>
            </a:r>
            <a:r>
              <a:rPr lang="ja-JP" altLang="en-US" sz="900" dirty="0">
                <a:latin typeface="BIZ UDPゴシック" panose="020B0400000000000000" pitchFamily="50" charset="-128"/>
                <a:ea typeface="BIZ UDPゴシック" panose="020B0400000000000000" pitchFamily="50" charset="-128"/>
              </a:rPr>
              <a:t>秒以内 （動画の前後に</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秒程度の録画猶予をつけてください）</a:t>
            </a:r>
          </a:p>
          <a:p>
            <a:pPr>
              <a:lnSpc>
                <a:spcPct val="150000"/>
              </a:lnSpc>
            </a:pPr>
            <a:r>
              <a:rPr lang="ja-JP" altLang="en-US" sz="900" dirty="0">
                <a:latin typeface="BIZ UDPゴシック" panose="020B0400000000000000" pitchFamily="50" charset="-128"/>
                <a:ea typeface="BIZ UDPゴシック" panose="020B0400000000000000" pitchFamily="50" charset="-128"/>
              </a:rPr>
              <a:t>　・言語　　　：日本語 （他言語の場合は日本語のテロップをつけてください）</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a:latin typeface="BIZ UDPゴシック" panose="020B0400000000000000" pitchFamily="50" charset="-128"/>
                <a:ea typeface="BIZ UDPゴシック" panose="020B0400000000000000" pitchFamily="50" charset="-128"/>
              </a:rPr>
              <a:t>応募申込方法</a:t>
            </a:r>
            <a:endParaRPr lang="en-US" altLang="ja-JP" sz="900" b="1" u="sng" dirty="0">
              <a:latin typeface="BIZ UDPゴシック" panose="020B0400000000000000" pitchFamily="50" charset="-128"/>
              <a:ea typeface="BIZ UDPゴシック" panose="020B0400000000000000" pitchFamily="50" charset="-128"/>
            </a:endParaRPr>
          </a:p>
          <a:p>
            <a:pPr>
              <a:lnSpc>
                <a:spcPct val="150000"/>
              </a:lnSpc>
            </a:pPr>
            <a:r>
              <a:rPr lang="ja-JP" altLang="en-US" sz="900" b="1"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・別紙②「トンネルイルミネーションにかかる応援動画　申込方法」をご覧ください。</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endParaRPr lang="ja-JP" altLang="en-US"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a:latin typeface="BIZ UDPゴシック" panose="020B0400000000000000" pitchFamily="50" charset="-128"/>
                <a:ea typeface="BIZ UDPゴシック" panose="020B0400000000000000" pitchFamily="50" charset="-128"/>
              </a:rPr>
              <a:t>注意事項</a:t>
            </a:r>
          </a:p>
          <a:p>
            <a:pPr>
              <a:lnSpc>
                <a:spcPct val="150000"/>
              </a:lnSpc>
            </a:pPr>
            <a:r>
              <a:rPr lang="ja-JP" altLang="en-US" sz="900" dirty="0">
                <a:latin typeface="BIZ UDPゴシック" panose="020B0400000000000000" pitchFamily="50" charset="-128"/>
                <a:ea typeface="BIZ UDPゴシック" panose="020B0400000000000000" pitchFamily="50" charset="-128"/>
              </a:rPr>
              <a:t>　・応募動画の著作権は応募者に帰属しますが、当実行委員会はプロモーション等に使用する権利を有します。</a:t>
            </a:r>
          </a:p>
          <a:p>
            <a:pPr>
              <a:lnSpc>
                <a:spcPct val="150000"/>
              </a:lnSpc>
            </a:pPr>
            <a:r>
              <a:rPr lang="ja-JP" altLang="en-US" sz="900" dirty="0">
                <a:latin typeface="BIZ UDPゴシック" panose="020B0400000000000000" pitchFamily="50" charset="-128"/>
                <a:ea typeface="BIZ UDPゴシック" panose="020B0400000000000000" pitchFamily="50" charset="-128"/>
              </a:rPr>
              <a:t>　・他者の権利を侵害する作品の応募は無効とし、発覚した場合は選考から除外します。</a:t>
            </a:r>
          </a:p>
          <a:p>
            <a:pPr>
              <a:lnSpc>
                <a:spcPct val="150000"/>
              </a:lnSpc>
            </a:pPr>
            <a:r>
              <a:rPr lang="ja-JP" altLang="en-US" sz="900" dirty="0">
                <a:latin typeface="BIZ UDPゴシック" panose="020B0400000000000000" pitchFamily="50" charset="-128"/>
                <a:ea typeface="BIZ UDPゴシック" panose="020B0400000000000000" pitchFamily="50" charset="-128"/>
              </a:rPr>
              <a:t>　・応募作品が公序良俗に反する内容を含む場合、応募は無効となります。</a:t>
            </a:r>
            <a:endParaRPr lang="en-US" altLang="ja-JP" sz="900" dirty="0">
              <a:latin typeface="BIZ UDPゴシック" panose="020B0400000000000000" pitchFamily="50" charset="-128"/>
              <a:ea typeface="BIZ UDPゴシック" panose="020B0400000000000000" pitchFamily="50" charset="-128"/>
            </a:endParaRPr>
          </a:p>
          <a:p>
            <a:pPr>
              <a:lnSpc>
                <a:spcPct val="150000"/>
              </a:lnSpc>
              <a:buFont typeface="Arial" panose="020B0604020202020204" pitchFamily="34" charset="0"/>
              <a:buChar char="•"/>
            </a:pPr>
            <a:endParaRPr lang="ja-JP" altLang="en-US"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b="1" u="sng" dirty="0">
                <a:latin typeface="BIZ UDPゴシック" panose="020B0400000000000000" pitchFamily="50" charset="-128"/>
                <a:ea typeface="BIZ UDPゴシック" panose="020B0400000000000000" pitchFamily="50" charset="-128"/>
              </a:rPr>
              <a:t>お問い合わせ</a:t>
            </a:r>
          </a:p>
          <a:p>
            <a:pPr>
              <a:lnSpc>
                <a:spcPct val="150000"/>
              </a:lnSpc>
            </a:pPr>
            <a:r>
              <a:rPr lang="ja-JP" altLang="en-US" sz="900" dirty="0">
                <a:latin typeface="BIZ UDPゴシック" panose="020B0400000000000000" pitchFamily="50" charset="-128"/>
                <a:ea typeface="BIZ UDPゴシック" panose="020B0400000000000000" pitchFamily="50" charset="-128"/>
              </a:rPr>
              <a:t>　「トンネルイルミネーションにかかる応援動画」の募集に関するお問い合わせは以下のメールアドレスまでお願いします。</a:t>
            </a:r>
            <a:r>
              <a:rPr lang="en-US" altLang="ja-JP" sz="900" dirty="0">
                <a:latin typeface="BIZ UDPゴシック" panose="020B0400000000000000" pitchFamily="50" charset="-128"/>
                <a:ea typeface="BIZ UDPゴシック" panose="020B0400000000000000" pitchFamily="50" charset="-128"/>
              </a:rPr>
              <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メールアドレス　 </a:t>
            </a:r>
            <a:r>
              <a:rPr lang="en-US" altLang="ja-JP" sz="900" dirty="0">
                <a:latin typeface="BIZ UDPゴシック" panose="020B0400000000000000" pitchFamily="50" charset="-128"/>
                <a:ea typeface="BIZ UDPゴシック" panose="020B0400000000000000" pitchFamily="50" charset="-128"/>
                <a:hlinkClick r:id=""/>
              </a:rPr>
              <a:t>info@kabu-ku.com</a:t>
            </a:r>
            <a:r>
              <a:rPr lang="ja-JP" altLang="en-US" sz="900" dirty="0">
                <a:latin typeface="BIZ UDPゴシック" panose="020B0400000000000000" pitchFamily="50" charset="-128"/>
                <a:ea typeface="BIZ UDPゴシック" panose="020B0400000000000000" pitchFamily="50" charset="-128"/>
              </a:rPr>
              <a:t>　</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株式会社カブク　（担当：村松）　</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みなさんのご応募を心よりお待ちしております！</a:t>
            </a:r>
          </a:p>
        </p:txBody>
      </p:sp>
      <p:sp>
        <p:nvSpPr>
          <p:cNvPr id="10" name="スライド番号プレースホルダー 9">
            <a:extLst>
              <a:ext uri="{FF2B5EF4-FFF2-40B4-BE49-F238E27FC236}">
                <a16:creationId xmlns:a16="http://schemas.microsoft.com/office/drawing/2014/main" id="{ACCF73CB-4E98-A910-8A50-6500702A8CB8}"/>
              </a:ext>
            </a:extLst>
          </p:cNvPr>
          <p:cNvSpPr>
            <a:spLocks noGrp="1"/>
          </p:cNvSpPr>
          <p:nvPr>
            <p:ph type="sldNum" sz="quarter" idx="12"/>
          </p:nvPr>
        </p:nvSpPr>
        <p:spPr>
          <a:xfrm>
            <a:off x="4865370" y="9372498"/>
            <a:ext cx="1543050" cy="527403"/>
          </a:xfrm>
        </p:spPr>
        <p:txBody>
          <a:bodyPr/>
          <a:lstStyle/>
          <a:p>
            <a:fld id="{E9BFDDC2-3223-4949-A78F-F48ED5E5FC6F}"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132F1055-EFD6-AB8C-B811-5F190BFF16B9}"/>
              </a:ext>
            </a:extLst>
          </p:cNvPr>
          <p:cNvSpPr txBox="1"/>
          <p:nvPr/>
        </p:nvSpPr>
        <p:spPr>
          <a:xfrm>
            <a:off x="6123726" y="194906"/>
            <a:ext cx="569387" cy="246221"/>
          </a:xfrm>
          <a:prstGeom prst="rect">
            <a:avLst/>
          </a:prstGeom>
          <a:noFill/>
        </p:spPr>
        <p:txBody>
          <a:bodyPr wrap="none" rtlCol="0">
            <a:spAutoFit/>
          </a:bodyPr>
          <a:lstStyle/>
          <a:p>
            <a:r>
              <a:rPr kumimoji="1" lang="ja-JP" altLang="en-US" sz="1000" dirty="0"/>
              <a:t>別紙①</a:t>
            </a:r>
          </a:p>
        </p:txBody>
      </p:sp>
      <p:sp>
        <p:nvSpPr>
          <p:cNvPr id="5" name="テキスト ボックス 4">
            <a:extLst>
              <a:ext uri="{FF2B5EF4-FFF2-40B4-BE49-F238E27FC236}">
                <a16:creationId xmlns:a16="http://schemas.microsoft.com/office/drawing/2014/main" id="{E4F3EDF3-1B7F-4253-B191-FB8435EAFC64}"/>
              </a:ext>
            </a:extLst>
          </p:cNvPr>
          <p:cNvSpPr txBox="1"/>
          <p:nvPr/>
        </p:nvSpPr>
        <p:spPr>
          <a:xfrm>
            <a:off x="6341806" y="8480323"/>
            <a:ext cx="184731" cy="369332"/>
          </a:xfrm>
          <a:prstGeom prst="rect">
            <a:avLst/>
          </a:prstGeom>
          <a:noFill/>
        </p:spPr>
        <p:txBody>
          <a:bodyPr wrap="none" rtlCol="0">
            <a:spAutoFit/>
          </a:bodyPr>
          <a:lstStyle/>
          <a:p>
            <a:endParaRPr kumimoji="1" lang="ja-JP" altLang="en-US" dirty="0"/>
          </a:p>
        </p:txBody>
      </p:sp>
      <p:sp>
        <p:nvSpPr>
          <p:cNvPr id="7" name="テキスト ボックス 6">
            <a:extLst>
              <a:ext uri="{FF2B5EF4-FFF2-40B4-BE49-F238E27FC236}">
                <a16:creationId xmlns:a16="http://schemas.microsoft.com/office/drawing/2014/main" id="{728309F1-497D-E4E9-9255-AE21051FA34A}"/>
              </a:ext>
            </a:extLst>
          </p:cNvPr>
          <p:cNvSpPr txBox="1"/>
          <p:nvPr/>
        </p:nvSpPr>
        <p:spPr>
          <a:xfrm>
            <a:off x="-2414427" y="14676"/>
            <a:ext cx="2200418" cy="307777"/>
          </a:xfrm>
          <a:prstGeom prst="rect">
            <a:avLst/>
          </a:prstGeom>
          <a:noFill/>
        </p:spPr>
        <p:txBody>
          <a:bodyPr wrap="square" rtlCol="0">
            <a:spAutoFit/>
          </a:bodyPr>
          <a:lstStyle/>
          <a:p>
            <a:r>
              <a:rPr kumimoji="1" lang="ja-JP" altLang="en-US" sz="1400" b="1" dirty="0"/>
              <a:t>オフィシャルパートナー</a:t>
            </a:r>
          </a:p>
        </p:txBody>
      </p:sp>
      <p:pic>
        <p:nvPicPr>
          <p:cNvPr id="3" name="図 2">
            <a:extLst>
              <a:ext uri="{FF2B5EF4-FFF2-40B4-BE49-F238E27FC236}">
                <a16:creationId xmlns:a16="http://schemas.microsoft.com/office/drawing/2014/main" id="{91CFF30B-FB59-E0D3-46EB-85391D3F58A0}"/>
              </a:ext>
            </a:extLst>
          </p:cNvPr>
          <p:cNvPicPr>
            <a:picLocks noChangeAspect="1"/>
          </p:cNvPicPr>
          <p:nvPr/>
        </p:nvPicPr>
        <p:blipFill>
          <a:blip r:embed="rId2"/>
          <a:stretch>
            <a:fillRect/>
          </a:stretch>
        </p:blipFill>
        <p:spPr>
          <a:xfrm>
            <a:off x="335604" y="234809"/>
            <a:ext cx="3093396" cy="566533"/>
          </a:xfrm>
          <a:prstGeom prst="rect">
            <a:avLst/>
          </a:prstGeom>
        </p:spPr>
      </p:pic>
    </p:spTree>
    <p:extLst>
      <p:ext uri="{BB962C8B-B14F-4D97-AF65-F5344CB8AC3E}">
        <p14:creationId xmlns:p14="http://schemas.microsoft.com/office/powerpoint/2010/main" val="320682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967A574-DE48-EC83-160B-A4C0DDEE59C1}"/>
              </a:ext>
            </a:extLst>
          </p:cNvPr>
          <p:cNvSpPr txBox="1"/>
          <p:nvPr/>
        </p:nvSpPr>
        <p:spPr>
          <a:xfrm>
            <a:off x="1197864" y="1046725"/>
            <a:ext cx="4462272" cy="523220"/>
          </a:xfrm>
          <a:prstGeom prst="rect">
            <a:avLst/>
          </a:prstGeom>
          <a:noFill/>
        </p:spPr>
        <p:txBody>
          <a:bodyPr wrap="square" rtlCol="0">
            <a:spAutoFit/>
          </a:bodyPr>
          <a:lstStyle/>
          <a:p>
            <a:pPr algn="ctr"/>
            <a:r>
              <a:rPr kumimoji="1" lang="ja-JP" altLang="en-US" sz="1400" u="sng" dirty="0">
                <a:latin typeface="BIZ UDPゴシック" panose="020B0400000000000000" pitchFamily="50" charset="-128"/>
                <a:ea typeface="BIZ UDPゴシック" panose="020B0400000000000000" pitchFamily="50" charset="-128"/>
              </a:rPr>
              <a:t>トンネルイルミネーションにかかる応援動画</a:t>
            </a:r>
            <a:endParaRPr kumimoji="1" lang="en-US" altLang="ja-JP" sz="1400" u="sng" dirty="0">
              <a:latin typeface="BIZ UDPゴシック" panose="020B0400000000000000" pitchFamily="50" charset="-128"/>
              <a:ea typeface="BIZ UDPゴシック" panose="020B0400000000000000" pitchFamily="50" charset="-128"/>
            </a:endParaRPr>
          </a:p>
          <a:p>
            <a:pPr algn="ctr"/>
            <a:r>
              <a:rPr kumimoji="1" lang="ja-JP" altLang="en-US" sz="1400" u="sng" dirty="0">
                <a:latin typeface="BIZ UDPゴシック" panose="020B0400000000000000" pitchFamily="50" charset="-128"/>
                <a:ea typeface="BIZ UDPゴシック" panose="020B0400000000000000" pitchFamily="50" charset="-128"/>
              </a:rPr>
              <a:t> 申込方法</a:t>
            </a:r>
          </a:p>
        </p:txBody>
      </p:sp>
      <p:sp>
        <p:nvSpPr>
          <p:cNvPr id="9" name="テキスト ボックス 8">
            <a:extLst>
              <a:ext uri="{FF2B5EF4-FFF2-40B4-BE49-F238E27FC236}">
                <a16:creationId xmlns:a16="http://schemas.microsoft.com/office/drawing/2014/main" id="{569587A5-4630-B966-A81D-A0CD6C3F38AD}"/>
              </a:ext>
            </a:extLst>
          </p:cNvPr>
          <p:cNvSpPr txBox="1"/>
          <p:nvPr/>
        </p:nvSpPr>
        <p:spPr>
          <a:xfrm>
            <a:off x="449579" y="1705948"/>
            <a:ext cx="5589351" cy="3473323"/>
          </a:xfrm>
          <a:prstGeom prst="rect">
            <a:avLst/>
          </a:prstGeom>
          <a:noFill/>
        </p:spPr>
        <p:txBody>
          <a:bodyPr wrap="square" rtlCol="0">
            <a:spAutoFit/>
          </a:bodyPr>
          <a:lstStyle/>
          <a:p>
            <a:pPr>
              <a:lnSpc>
                <a:spcPct val="150000"/>
              </a:lnSpc>
            </a:pPr>
            <a:r>
              <a:rPr lang="ja-JP" altLang="en-US" sz="1100" b="1" dirty="0">
                <a:highlight>
                  <a:srgbClr val="FFFF00"/>
                </a:highlight>
                <a:latin typeface="BIZ UDPゴシック" panose="020B0400000000000000" pitchFamily="50" charset="-128"/>
                <a:ea typeface="BIZ UDPゴシック" panose="020B0400000000000000" pitchFamily="50" charset="-128"/>
              </a:rPr>
              <a:t>ステップ１　</a:t>
            </a:r>
            <a:r>
              <a:rPr lang="en-US" altLang="ja-JP" sz="1100" b="1" dirty="0">
                <a:highlight>
                  <a:srgbClr val="FFFF00"/>
                </a:highlight>
                <a:latin typeface="BIZ UDPゴシック" panose="020B0400000000000000" pitchFamily="50" charset="-128"/>
                <a:ea typeface="BIZ UDPゴシック" panose="020B0400000000000000" pitchFamily="50" charset="-128"/>
              </a:rPr>
              <a:t>[</a:t>
            </a:r>
            <a:r>
              <a:rPr lang="ja-JP" altLang="en-US" sz="1100" b="1" dirty="0">
                <a:highlight>
                  <a:srgbClr val="FFFF00"/>
                </a:highlight>
                <a:latin typeface="BIZ UDPゴシック" panose="020B0400000000000000" pitchFamily="50" charset="-128"/>
                <a:ea typeface="BIZ UDPゴシック" panose="020B0400000000000000" pitchFamily="50" charset="-128"/>
              </a:rPr>
              <a:t>動画の投稿</a:t>
            </a:r>
            <a:r>
              <a:rPr lang="en-US" altLang="ja-JP" sz="1100" b="1" dirty="0">
                <a:highlight>
                  <a:srgbClr val="FFFF00"/>
                </a:highlight>
                <a:latin typeface="BIZ UDPゴシック" panose="020B0400000000000000" pitchFamily="50" charset="-128"/>
                <a:ea typeface="BIZ UDPゴシック" panose="020B0400000000000000" pitchFamily="50" charset="-128"/>
              </a:rPr>
              <a:t>]</a:t>
            </a: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Giga</a:t>
            </a:r>
            <a:r>
              <a:rPr lang="ja-JP" altLang="en-US" sz="900" dirty="0">
                <a:latin typeface="BIZ UDPゴシック" panose="020B0400000000000000" pitchFamily="50" charset="-128"/>
                <a:ea typeface="BIZ UDPゴシック" panose="020B0400000000000000" pitchFamily="50" charset="-128"/>
              </a:rPr>
              <a:t>ファイル便</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ファイル転送サービス</a:t>
            </a:r>
            <a:r>
              <a:rPr lang="en-US" altLang="ja-JP" sz="9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にアクセスしてください。</a:t>
            </a:r>
            <a:r>
              <a:rPr lang="en-US" altLang="ja-JP" sz="900" dirty="0">
                <a:latin typeface="BIZ UDPゴシック" panose="020B0400000000000000" pitchFamily="50" charset="-128"/>
                <a:ea typeface="BIZ UDPゴシック" panose="020B0400000000000000" pitchFamily="50" charset="-128"/>
              </a:rPr>
              <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b="1" dirty="0">
                <a:latin typeface="BIZ UDPゴシック" panose="020B0400000000000000" pitchFamily="50" charset="-128"/>
                <a:ea typeface="BIZ UDPゴシック" panose="020B0400000000000000" pitchFamily="50" charset="-128"/>
              </a:rPr>
              <a:t>[ </a:t>
            </a:r>
            <a:r>
              <a:rPr lang="en-US" altLang="ja-JP" sz="900" b="1" dirty="0">
                <a:solidFill>
                  <a:srgbClr val="0070C0"/>
                </a:solidFill>
                <a:latin typeface="BIZ UDPゴシック" panose="020B0400000000000000" pitchFamily="50" charset="-128"/>
                <a:ea typeface="BIZ UDPゴシック" panose="020B0400000000000000" pitchFamily="50" charset="-128"/>
                <a:hlinkClick r:id=""/>
              </a:rPr>
              <a:t>https://gigafile.nu/</a:t>
            </a:r>
            <a:r>
              <a:rPr lang="en-US" altLang="ja-JP" sz="900" b="1" dirty="0">
                <a:solidFill>
                  <a:srgbClr val="0070C0"/>
                </a:solidFill>
                <a:latin typeface="BIZ UDPゴシック" panose="020B0400000000000000" pitchFamily="50" charset="-128"/>
                <a:ea typeface="BIZ UDPゴシック" panose="020B0400000000000000" pitchFamily="50" charset="-128"/>
              </a:rPr>
              <a:t> </a:t>
            </a:r>
            <a:r>
              <a:rPr lang="en-US" altLang="ja-JP" sz="900" b="1" dirty="0">
                <a:latin typeface="BIZ UDPゴシック" panose="020B0400000000000000" pitchFamily="50" charset="-128"/>
                <a:ea typeface="BIZ UDPゴシック" panose="020B0400000000000000" pitchFamily="50" charset="-128"/>
              </a:rPr>
              <a:t>]</a:t>
            </a:r>
          </a:p>
          <a:p>
            <a:pPr>
              <a:lnSpc>
                <a:spcPct val="150000"/>
              </a:lnSpc>
            </a:pPr>
            <a:r>
              <a:rPr lang="ja-JP" altLang="en-US" sz="900" b="1"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下記の「</a:t>
            </a:r>
            <a:r>
              <a:rPr lang="en-US" altLang="ja-JP" sz="900" dirty="0">
                <a:latin typeface="BIZ UDPゴシック" panose="020B0400000000000000" pitchFamily="50" charset="-128"/>
                <a:ea typeface="BIZ UDPゴシック" panose="020B0400000000000000" pitchFamily="50" charset="-128"/>
              </a:rPr>
              <a:t>Giga</a:t>
            </a:r>
            <a:r>
              <a:rPr lang="ja-JP" altLang="en-US" sz="900" dirty="0">
                <a:latin typeface="BIZ UDPゴシック" panose="020B0400000000000000" pitchFamily="50" charset="-128"/>
                <a:ea typeface="BIZ UDPゴシック" panose="020B0400000000000000" pitchFamily="50" charset="-128"/>
              </a:rPr>
              <a:t>ファイル便での操作案内」に従い、</a:t>
            </a:r>
            <a:r>
              <a:rPr lang="ja-JP" altLang="en-US" sz="900" u="sng" dirty="0">
                <a:latin typeface="BIZ UDPゴシック" panose="020B0400000000000000" pitchFamily="50" charset="-128"/>
                <a:ea typeface="BIZ UDPゴシック" panose="020B0400000000000000" pitchFamily="50" charset="-128"/>
              </a:rPr>
              <a:t>動画ファイル</a:t>
            </a:r>
            <a:r>
              <a:rPr lang="ja-JP" altLang="en-US" sz="900" dirty="0">
                <a:latin typeface="BIZ UDPゴシック" panose="020B0400000000000000" pitchFamily="50" charset="-128"/>
                <a:ea typeface="BIZ UDPゴシック" panose="020B0400000000000000" pitchFamily="50" charset="-128"/>
              </a:rPr>
              <a:t>と</a:t>
            </a:r>
            <a:r>
              <a:rPr lang="ja-JP" altLang="en-US" sz="900" u="sng" dirty="0">
                <a:latin typeface="BIZ UDPゴシック" panose="020B0400000000000000" pitchFamily="50" charset="-128"/>
                <a:ea typeface="BIZ UDPゴシック" panose="020B0400000000000000" pitchFamily="50" charset="-128"/>
              </a:rPr>
              <a:t>御社のロゴ</a:t>
            </a:r>
            <a:r>
              <a:rPr lang="ja-JP" altLang="en-US" sz="900" dirty="0">
                <a:latin typeface="BIZ UDPゴシック" panose="020B0400000000000000" pitchFamily="50" charset="-128"/>
                <a:ea typeface="BIZ UDPゴシック" panose="020B0400000000000000" pitchFamily="50" charset="-128"/>
              </a:rPr>
              <a:t>を</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アップロードしてください。</a:t>
            </a: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r>
              <a:rPr lang="ja-JP" altLang="en-US" sz="1100" b="1" dirty="0">
                <a:highlight>
                  <a:srgbClr val="FFFF00"/>
                </a:highlight>
                <a:latin typeface="BIZ UDPゴシック" panose="020B0400000000000000" pitchFamily="50" charset="-128"/>
                <a:ea typeface="BIZ UDPゴシック" panose="020B0400000000000000" pitchFamily="50" charset="-128"/>
              </a:rPr>
              <a:t>ステップ２ </a:t>
            </a:r>
            <a:r>
              <a:rPr lang="en-US" altLang="ja-JP" sz="1100" b="1" dirty="0">
                <a:highlight>
                  <a:srgbClr val="FFFF00"/>
                </a:highlight>
                <a:latin typeface="BIZ UDPゴシック" panose="020B0400000000000000" pitchFamily="50" charset="-128"/>
                <a:ea typeface="BIZ UDPゴシック" panose="020B0400000000000000" pitchFamily="50" charset="-128"/>
              </a:rPr>
              <a:t>[</a:t>
            </a:r>
            <a:r>
              <a:rPr lang="ja-JP" altLang="en-US" sz="1100" b="1" dirty="0">
                <a:highlight>
                  <a:srgbClr val="FFFF00"/>
                </a:highlight>
                <a:latin typeface="BIZ UDPゴシック" panose="020B0400000000000000" pitchFamily="50" charset="-128"/>
                <a:ea typeface="BIZ UDPゴシック" panose="020B0400000000000000" pitchFamily="50" charset="-128"/>
              </a:rPr>
              <a:t>申し込み</a:t>
            </a:r>
            <a:r>
              <a:rPr lang="en-US" altLang="ja-JP" sz="1100" b="1" dirty="0">
                <a:highlight>
                  <a:srgbClr val="FFFF00"/>
                </a:highlight>
                <a:latin typeface="BIZ UDPゴシック" panose="020B0400000000000000" pitchFamily="50" charset="-128"/>
                <a:ea typeface="BIZ UDPゴシック" panose="020B0400000000000000" pitchFamily="50" charset="-128"/>
              </a:rPr>
              <a:t>]</a:t>
            </a:r>
          </a:p>
          <a:p>
            <a:pPr>
              <a:lnSpc>
                <a:spcPct val="150000"/>
              </a:lnSpc>
            </a:pPr>
            <a:r>
              <a:rPr lang="ja-JP" altLang="en-US" sz="900" b="1"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Giga</a:t>
            </a:r>
            <a:r>
              <a:rPr lang="ja-JP" altLang="en-US" sz="900" dirty="0">
                <a:latin typeface="BIZ UDPゴシック" panose="020B0400000000000000" pitchFamily="50" charset="-128"/>
                <a:ea typeface="BIZ UDPゴシック" panose="020B0400000000000000" pitchFamily="50" charset="-128"/>
              </a:rPr>
              <a:t>ファイル便</a:t>
            </a:r>
            <a:r>
              <a:rPr lang="ja-JP" altLang="en-US" sz="900">
                <a:latin typeface="BIZ UDPゴシック" panose="020B0400000000000000" pitchFamily="50" charset="-128"/>
                <a:ea typeface="BIZ UDPゴシック" panose="020B0400000000000000" pitchFamily="50" charset="-128"/>
              </a:rPr>
              <a:t>に動画のアップロードが</a:t>
            </a:r>
            <a:r>
              <a:rPr lang="ja-JP" altLang="en-US" sz="900" dirty="0">
                <a:latin typeface="BIZ UDPゴシック" panose="020B0400000000000000" pitchFamily="50" charset="-128"/>
                <a:ea typeface="BIZ UDPゴシック" panose="020B0400000000000000" pitchFamily="50" charset="-128"/>
              </a:rPr>
              <a:t>完了した後、</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申し込み用メールアドレス</a:t>
            </a:r>
            <a:r>
              <a:rPr lang="en-US" altLang="ja-JP" sz="900" u="sng" dirty="0">
                <a:latin typeface="BIZ UDPゴシック" panose="020B0400000000000000" pitchFamily="50" charset="-128"/>
                <a:ea typeface="BIZ UDPゴシック" panose="020B0400000000000000" pitchFamily="50" charset="-128"/>
              </a:rPr>
              <a:t>[info@kabu-ku.com]</a:t>
            </a:r>
            <a:r>
              <a:rPr lang="ja-JP" altLang="en-US" sz="900" dirty="0">
                <a:latin typeface="BIZ UDPゴシック" panose="020B0400000000000000" pitchFamily="50" charset="-128"/>
                <a:ea typeface="BIZ UDPゴシック" panose="020B0400000000000000" pitchFamily="50" charset="-128"/>
              </a:rPr>
              <a:t>へ以下の要項を記入の上、お送りください。</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メール件名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応援映像申込 △△△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△内は団体名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社名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個人名にて</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団体</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社名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個人の場合不要</a:t>
            </a:r>
            <a:r>
              <a:rPr lang="en-US" altLang="ja-JP" sz="900" dirty="0">
                <a:latin typeface="BIZ UDPゴシック" panose="020B0400000000000000" pitchFamily="50" charset="-128"/>
                <a:ea typeface="BIZ UDPゴシック" panose="020B0400000000000000" pitchFamily="50" charset="-128"/>
              </a:rPr>
              <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申込者氏名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［電話番号］</a:t>
            </a:r>
            <a:endParaRPr lang="en-US" altLang="ja-JP" sz="900" dirty="0">
              <a:latin typeface="BIZ UDPゴシック" panose="020B0400000000000000" pitchFamily="50" charset="-128"/>
              <a:ea typeface="BIZ UDPゴシック" panose="020B0400000000000000" pitchFamily="50" charset="-128"/>
            </a:endParaRPr>
          </a:p>
          <a:p>
            <a:pPr>
              <a:lnSpc>
                <a:spcPct val="150000"/>
              </a:lnSpc>
            </a:pP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動画に掲載する名称</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団体名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社名</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個人名 等</a:t>
            </a:r>
            <a:r>
              <a:rPr lang="en-US" altLang="ja-JP" sz="900" dirty="0">
                <a:latin typeface="BIZ UDPゴシック" panose="020B0400000000000000" pitchFamily="50" charset="-128"/>
                <a:ea typeface="BIZ UDPゴシック" panose="020B0400000000000000" pitchFamily="50" charset="-128"/>
              </a:rPr>
              <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[giga</a:t>
            </a:r>
            <a:r>
              <a:rPr lang="ja-JP" altLang="en-US" sz="900" dirty="0">
                <a:latin typeface="BIZ UDPゴシック" panose="020B0400000000000000" pitchFamily="50" charset="-128"/>
                <a:ea typeface="BIZ UDPゴシック" panose="020B0400000000000000" pitchFamily="50" charset="-128"/>
              </a:rPr>
              <a:t>ファイル便動画アドレス</a:t>
            </a:r>
            <a:r>
              <a:rPr lang="en-US" altLang="ja-JP" sz="900" dirty="0">
                <a:latin typeface="BIZ UDPゴシック" panose="020B0400000000000000" pitchFamily="50" charset="-128"/>
                <a:ea typeface="BIZ UDPゴシック" panose="020B0400000000000000" pitchFamily="50" charset="-128"/>
              </a:rPr>
              <a:t>] </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a:t>
            </a:r>
            <a:endParaRPr lang="en-US" altLang="ja-JP" sz="900" b="1" dirty="0">
              <a:latin typeface="BIZ UDPゴシック" panose="020B0400000000000000" pitchFamily="50" charset="-128"/>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ACCF73CB-4E98-A910-8A50-6500702A8CB8}"/>
              </a:ext>
            </a:extLst>
          </p:cNvPr>
          <p:cNvSpPr>
            <a:spLocks noGrp="1"/>
          </p:cNvSpPr>
          <p:nvPr>
            <p:ph type="sldNum" sz="quarter" idx="12"/>
          </p:nvPr>
        </p:nvSpPr>
        <p:spPr>
          <a:xfrm>
            <a:off x="4842726" y="9378597"/>
            <a:ext cx="1543050" cy="527403"/>
          </a:xfrm>
        </p:spPr>
        <p:txBody>
          <a:bodyPr/>
          <a:lstStyle/>
          <a:p>
            <a:fld id="{E9BFDDC2-3223-4949-A78F-F48ED5E5FC6F}" type="slidenum">
              <a:rPr kumimoji="1" lang="ja-JP" altLang="en-US" smtClean="0"/>
              <a:t>2</a:t>
            </a:fld>
            <a:endParaRPr kumimoji="1" lang="ja-JP" altLang="en-US" dirty="0"/>
          </a:p>
        </p:txBody>
      </p:sp>
      <p:grpSp>
        <p:nvGrpSpPr>
          <p:cNvPr id="33" name="グループ化 32">
            <a:extLst>
              <a:ext uri="{FF2B5EF4-FFF2-40B4-BE49-F238E27FC236}">
                <a16:creationId xmlns:a16="http://schemas.microsoft.com/office/drawing/2014/main" id="{015B368C-4374-AC46-7DC4-702411E8C066}"/>
              </a:ext>
            </a:extLst>
          </p:cNvPr>
          <p:cNvGrpSpPr/>
          <p:nvPr/>
        </p:nvGrpSpPr>
        <p:grpSpPr>
          <a:xfrm>
            <a:off x="5303144" y="1922364"/>
            <a:ext cx="1067067" cy="1048198"/>
            <a:chOff x="5590192" y="1457647"/>
            <a:chExt cx="1067067" cy="1048198"/>
          </a:xfrm>
        </p:grpSpPr>
        <p:pic>
          <p:nvPicPr>
            <p:cNvPr id="5" name="図 4">
              <a:extLst>
                <a:ext uri="{FF2B5EF4-FFF2-40B4-BE49-F238E27FC236}">
                  <a16:creationId xmlns:a16="http://schemas.microsoft.com/office/drawing/2014/main" id="{7592B453-D27A-DF1E-1F84-42A9F4B180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86958" y="1477476"/>
              <a:ext cx="673534" cy="673534"/>
            </a:xfrm>
            <a:prstGeom prst="rect">
              <a:avLst/>
            </a:prstGeom>
          </p:spPr>
        </p:pic>
        <p:sp>
          <p:nvSpPr>
            <p:cNvPr id="3" name="テキスト ボックス 2">
              <a:extLst>
                <a:ext uri="{FF2B5EF4-FFF2-40B4-BE49-F238E27FC236}">
                  <a16:creationId xmlns:a16="http://schemas.microsoft.com/office/drawing/2014/main" id="{BE4B35AE-029D-51A1-3335-47EF7CE20648}"/>
                </a:ext>
              </a:extLst>
            </p:cNvPr>
            <p:cNvSpPr txBox="1"/>
            <p:nvPr/>
          </p:nvSpPr>
          <p:spPr>
            <a:xfrm>
              <a:off x="5590192" y="2091546"/>
              <a:ext cx="1067067" cy="300345"/>
            </a:xfrm>
            <a:prstGeom prst="rect">
              <a:avLst/>
            </a:prstGeom>
            <a:noFill/>
          </p:spPr>
          <p:txBody>
            <a:bodyPr wrap="square" rtlCol="0">
              <a:spAutoFit/>
            </a:bodyPr>
            <a:lstStyle/>
            <a:p>
              <a:pPr algn="ctr"/>
              <a:r>
                <a:rPr lang="en-US" altLang="ja-JP" sz="900" b="1" dirty="0">
                  <a:latin typeface="BIZ UDPゴシック" panose="020B0400000000000000" pitchFamily="50" charset="-128"/>
                  <a:ea typeface="BIZ UDPゴシック" panose="020B0400000000000000" pitchFamily="50" charset="-128"/>
                </a:rPr>
                <a:t>Giga</a:t>
              </a:r>
              <a:r>
                <a:rPr lang="ja-JP" altLang="en-US" sz="900" b="1" dirty="0">
                  <a:latin typeface="BIZ UDPゴシック" panose="020B0400000000000000" pitchFamily="50" charset="-128"/>
                  <a:ea typeface="BIZ UDPゴシック" panose="020B0400000000000000" pitchFamily="50" charset="-128"/>
                </a:rPr>
                <a:t>ファイル便</a:t>
              </a:r>
              <a:r>
                <a:rPr lang="en-US" altLang="ja-JP" sz="900" b="1" dirty="0">
                  <a:latin typeface="BIZ UDPゴシック" panose="020B0400000000000000" pitchFamily="50" charset="-128"/>
                  <a:ea typeface="BIZ UDPゴシック" panose="020B0400000000000000" pitchFamily="50" charset="-128"/>
                </a:rPr>
                <a:t/>
              </a:r>
              <a:br>
                <a:rPr lang="en-US" altLang="ja-JP" sz="900" b="1" dirty="0">
                  <a:latin typeface="BIZ UDPゴシック" panose="020B0400000000000000" pitchFamily="50" charset="-128"/>
                  <a:ea typeface="BIZ UDPゴシック" panose="020B0400000000000000" pitchFamily="50" charset="-128"/>
                </a:rPr>
              </a:br>
              <a:r>
                <a:rPr lang="en-US" altLang="ja-JP" sz="900" b="1" dirty="0">
                  <a:latin typeface="BIZ UDPゴシック" panose="020B0400000000000000" pitchFamily="50" charset="-128"/>
                  <a:ea typeface="BIZ UDPゴシック" panose="020B0400000000000000" pitchFamily="50" charset="-128"/>
                </a:rPr>
                <a:t>QR</a:t>
              </a:r>
              <a:r>
                <a:rPr lang="ja-JP" altLang="en-US" sz="900" b="1" dirty="0">
                  <a:latin typeface="BIZ UDPゴシック" panose="020B0400000000000000" pitchFamily="50" charset="-128"/>
                  <a:ea typeface="BIZ UDPゴシック" panose="020B0400000000000000" pitchFamily="50" charset="-128"/>
                </a:rPr>
                <a:t>コード</a:t>
              </a:r>
              <a:endParaRPr lang="en-US" altLang="ja-JP" sz="9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B30EE73B-66AC-F7C4-1EC4-2C2516366666}"/>
                </a:ext>
              </a:extLst>
            </p:cNvPr>
            <p:cNvSpPr/>
            <p:nvPr/>
          </p:nvSpPr>
          <p:spPr>
            <a:xfrm>
              <a:off x="5614736" y="1457647"/>
              <a:ext cx="1042523" cy="104819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a:extLst>
              <a:ext uri="{FF2B5EF4-FFF2-40B4-BE49-F238E27FC236}">
                <a16:creationId xmlns:a16="http://schemas.microsoft.com/office/drawing/2014/main" id="{FD19C904-5427-2B93-F974-F2E9D36D5F2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5579" b="19416"/>
          <a:stretch/>
        </p:blipFill>
        <p:spPr>
          <a:xfrm>
            <a:off x="2559839" y="6003808"/>
            <a:ext cx="1859757" cy="2213815"/>
          </a:xfrm>
          <a:prstGeom prst="rect">
            <a:avLst/>
          </a:prstGeom>
        </p:spPr>
      </p:pic>
      <p:pic>
        <p:nvPicPr>
          <p:cNvPr id="13" name="図 12">
            <a:extLst>
              <a:ext uri="{FF2B5EF4-FFF2-40B4-BE49-F238E27FC236}">
                <a16:creationId xmlns:a16="http://schemas.microsoft.com/office/drawing/2014/main" id="{EEAA6464-8458-176D-18A8-D49B85D4A4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4743" b="9687"/>
          <a:stretch/>
        </p:blipFill>
        <p:spPr>
          <a:xfrm>
            <a:off x="4526757" y="5165608"/>
            <a:ext cx="1859756" cy="3041437"/>
          </a:xfrm>
          <a:prstGeom prst="rect">
            <a:avLst/>
          </a:prstGeom>
        </p:spPr>
      </p:pic>
      <p:pic>
        <p:nvPicPr>
          <p:cNvPr id="15" name="図 14">
            <a:extLst>
              <a:ext uri="{FF2B5EF4-FFF2-40B4-BE49-F238E27FC236}">
                <a16:creationId xmlns:a16="http://schemas.microsoft.com/office/drawing/2014/main" id="{01B4F3B2-1C30-7EF7-54C6-9D4E082BD9A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5577" b="19327"/>
          <a:stretch/>
        </p:blipFill>
        <p:spPr>
          <a:xfrm>
            <a:off x="595580" y="6003808"/>
            <a:ext cx="1856708" cy="2213815"/>
          </a:xfrm>
          <a:prstGeom prst="rect">
            <a:avLst/>
          </a:prstGeom>
        </p:spPr>
      </p:pic>
      <p:sp>
        <p:nvSpPr>
          <p:cNvPr id="16" name="テキスト ボックス 15">
            <a:extLst>
              <a:ext uri="{FF2B5EF4-FFF2-40B4-BE49-F238E27FC236}">
                <a16:creationId xmlns:a16="http://schemas.microsoft.com/office/drawing/2014/main" id="{75A34E95-C6E2-2ABE-EEEC-6BC04F64E2F6}"/>
              </a:ext>
            </a:extLst>
          </p:cNvPr>
          <p:cNvSpPr txBox="1"/>
          <p:nvPr/>
        </p:nvSpPr>
        <p:spPr>
          <a:xfrm>
            <a:off x="595580" y="8226368"/>
            <a:ext cx="1856708" cy="1095749"/>
          </a:xfrm>
          <a:prstGeom prst="rect">
            <a:avLst/>
          </a:prstGeom>
          <a:noFill/>
        </p:spPr>
        <p:txBody>
          <a:bodyPr wrap="square" rtlCol="0">
            <a:spAutoFit/>
          </a:bodyPr>
          <a:lstStyle/>
          <a:p>
            <a:pPr>
              <a:lnSpc>
                <a:spcPct val="150000"/>
              </a:lnSpc>
            </a:pPr>
            <a:r>
              <a:rPr lang="ja-JP" altLang="en-US" sz="900" b="1" dirty="0">
                <a:latin typeface="BIZ UDPゴシック" panose="020B0400000000000000" pitchFamily="50" charset="-128"/>
                <a:ea typeface="BIZ UDPゴシック" panose="020B0400000000000000" pitchFamily="50" charset="-128"/>
              </a:rPr>
              <a:t>①保持期間を</a:t>
            </a:r>
            <a:r>
              <a:rPr lang="en-US" altLang="ja-JP" sz="900" b="1" dirty="0">
                <a:latin typeface="BIZ UDPゴシック" panose="020B0400000000000000" pitchFamily="50" charset="-128"/>
                <a:ea typeface="BIZ UDPゴシック" panose="020B0400000000000000" pitchFamily="50" charset="-128"/>
              </a:rPr>
              <a:t>60</a:t>
            </a:r>
            <a:r>
              <a:rPr lang="ja-JP" altLang="en-US" sz="900" b="1" dirty="0">
                <a:latin typeface="BIZ UDPゴシック" panose="020B0400000000000000" pitchFamily="50" charset="-128"/>
                <a:ea typeface="BIZ UDPゴシック" panose="020B0400000000000000" pitchFamily="50" charset="-128"/>
              </a:rPr>
              <a:t>日に設定</a:t>
            </a: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r>
              <a:rPr lang="ja-JP" altLang="en-US" sz="900" b="1" dirty="0">
                <a:latin typeface="BIZ UDPゴシック" panose="020B0400000000000000" pitchFamily="50" charset="-128"/>
                <a:ea typeface="BIZ UDPゴシック" panose="020B0400000000000000" pitchFamily="50" charset="-128"/>
              </a:rPr>
              <a:t>②「ファイルを選択」を選択</a:t>
            </a: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r>
              <a:rPr lang="en-US" altLang="ja-JP" sz="900" b="1" dirty="0">
                <a:latin typeface="BIZ UDPゴシック" panose="020B0400000000000000" pitchFamily="50" charset="-128"/>
                <a:ea typeface="BIZ UDPゴシック" panose="020B0400000000000000" pitchFamily="50" charset="-128"/>
              </a:rPr>
              <a:t>【</a:t>
            </a:r>
            <a:r>
              <a:rPr lang="ja-JP" altLang="en-US" sz="900" b="1" dirty="0">
                <a:latin typeface="BIZ UDPゴシック" panose="020B0400000000000000" pitchFamily="50" charset="-128"/>
                <a:ea typeface="BIZ UDPゴシック" panose="020B0400000000000000" pitchFamily="50" charset="-128"/>
              </a:rPr>
              <a:t>パソコンの場合</a:t>
            </a:r>
            <a:r>
              <a:rPr lang="en-US" altLang="ja-JP" sz="900" b="1" dirty="0">
                <a:latin typeface="BIZ UDPゴシック" panose="020B0400000000000000" pitchFamily="50" charset="-128"/>
                <a:ea typeface="BIZ UDPゴシック" panose="020B0400000000000000" pitchFamily="50" charset="-128"/>
              </a:rPr>
              <a:t>】</a:t>
            </a:r>
          </a:p>
          <a:p>
            <a:pPr>
              <a:lnSpc>
                <a:spcPct val="150000"/>
              </a:lnSpc>
            </a:pPr>
            <a:r>
              <a:rPr lang="ja-JP" altLang="en-US" sz="900" b="1" dirty="0">
                <a:latin typeface="BIZ UDPゴシック" panose="020B0400000000000000" pitchFamily="50" charset="-128"/>
                <a:ea typeface="BIZ UDPゴシック" panose="020B0400000000000000" pitchFamily="50" charset="-128"/>
              </a:rPr>
              <a:t>動画を選択→右下の「開く」</a:t>
            </a: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endParaRPr lang="en-US" altLang="ja-JP" sz="9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3AE75535-8AAB-C8EE-64E1-67912143E898}"/>
              </a:ext>
            </a:extLst>
          </p:cNvPr>
          <p:cNvSpPr txBox="1"/>
          <p:nvPr/>
        </p:nvSpPr>
        <p:spPr>
          <a:xfrm>
            <a:off x="1271445" y="5764985"/>
            <a:ext cx="1856708" cy="264752"/>
          </a:xfrm>
          <a:prstGeom prst="rect">
            <a:avLst/>
          </a:prstGeom>
          <a:noFill/>
        </p:spPr>
        <p:txBody>
          <a:bodyPr wrap="square" rtlCol="0">
            <a:spAutoFit/>
          </a:bodyPr>
          <a:lstStyle/>
          <a:p>
            <a:pPr algn="ctr">
              <a:lnSpc>
                <a:spcPct val="150000"/>
              </a:lnSpc>
            </a:pPr>
            <a:r>
              <a:rPr lang="en-US" altLang="ja-JP" sz="900" b="1" dirty="0">
                <a:latin typeface="BIZ UDPゴシック" panose="020B0400000000000000" pitchFamily="50" charset="-128"/>
                <a:ea typeface="BIZ UDPゴシック" panose="020B0400000000000000" pitchFamily="50" charset="-128"/>
              </a:rPr>
              <a:t>[</a:t>
            </a:r>
            <a:r>
              <a:rPr lang="ja-JP" altLang="en-US" sz="900" b="1" dirty="0">
                <a:latin typeface="BIZ UDPゴシック" panose="020B0400000000000000" pitchFamily="50" charset="-128"/>
                <a:ea typeface="BIZ UDPゴシック" panose="020B0400000000000000" pitchFamily="50" charset="-128"/>
              </a:rPr>
              <a:t> 画面１ </a:t>
            </a:r>
            <a:r>
              <a:rPr lang="en-US" altLang="ja-JP" sz="900" b="1" dirty="0">
                <a:latin typeface="BIZ UDPゴシック" panose="020B0400000000000000" pitchFamily="50" charset="-128"/>
                <a:ea typeface="BIZ UDPゴシック" panose="020B0400000000000000" pitchFamily="50" charset="-128"/>
              </a:rPr>
              <a:t>]</a:t>
            </a:r>
          </a:p>
        </p:txBody>
      </p:sp>
      <p:sp>
        <p:nvSpPr>
          <p:cNvPr id="18" name="テキスト ボックス 17">
            <a:extLst>
              <a:ext uri="{FF2B5EF4-FFF2-40B4-BE49-F238E27FC236}">
                <a16:creationId xmlns:a16="http://schemas.microsoft.com/office/drawing/2014/main" id="{9492711E-5652-57BF-B4F0-D9A598D3F680}"/>
              </a:ext>
            </a:extLst>
          </p:cNvPr>
          <p:cNvSpPr txBox="1"/>
          <p:nvPr/>
        </p:nvSpPr>
        <p:spPr>
          <a:xfrm>
            <a:off x="3240961" y="5764985"/>
            <a:ext cx="1856708" cy="264752"/>
          </a:xfrm>
          <a:prstGeom prst="rect">
            <a:avLst/>
          </a:prstGeom>
          <a:noFill/>
        </p:spPr>
        <p:txBody>
          <a:bodyPr wrap="square" rtlCol="0">
            <a:spAutoFit/>
          </a:bodyPr>
          <a:lstStyle/>
          <a:p>
            <a:pPr algn="ctr">
              <a:lnSpc>
                <a:spcPct val="150000"/>
              </a:lnSpc>
            </a:pPr>
            <a:r>
              <a:rPr lang="en-US" altLang="ja-JP" sz="900" b="1" dirty="0">
                <a:latin typeface="BIZ UDPゴシック" panose="020B0400000000000000" pitchFamily="50" charset="-128"/>
                <a:ea typeface="BIZ UDPゴシック" panose="020B0400000000000000" pitchFamily="50" charset="-128"/>
              </a:rPr>
              <a:t>[</a:t>
            </a:r>
            <a:r>
              <a:rPr lang="ja-JP" altLang="en-US" sz="900" b="1" dirty="0">
                <a:latin typeface="BIZ UDPゴシック" panose="020B0400000000000000" pitchFamily="50" charset="-128"/>
                <a:ea typeface="BIZ UDPゴシック" panose="020B0400000000000000" pitchFamily="50" charset="-128"/>
              </a:rPr>
              <a:t> 画面２ </a:t>
            </a:r>
            <a:r>
              <a:rPr lang="en-US" altLang="ja-JP" sz="900" b="1" dirty="0">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F4CC0D81-2792-CBA6-15D8-21EB7C2101F2}"/>
              </a:ext>
            </a:extLst>
          </p:cNvPr>
          <p:cNvSpPr txBox="1"/>
          <p:nvPr/>
        </p:nvSpPr>
        <p:spPr>
          <a:xfrm>
            <a:off x="5195371" y="4893742"/>
            <a:ext cx="1856708" cy="264752"/>
          </a:xfrm>
          <a:prstGeom prst="rect">
            <a:avLst/>
          </a:prstGeom>
          <a:noFill/>
        </p:spPr>
        <p:txBody>
          <a:bodyPr wrap="square" rtlCol="0">
            <a:spAutoFit/>
          </a:bodyPr>
          <a:lstStyle/>
          <a:p>
            <a:pPr algn="ctr">
              <a:lnSpc>
                <a:spcPct val="150000"/>
              </a:lnSpc>
            </a:pPr>
            <a:r>
              <a:rPr lang="en-US" altLang="ja-JP" sz="900" b="1" dirty="0">
                <a:latin typeface="BIZ UDPゴシック" panose="020B0400000000000000" pitchFamily="50" charset="-128"/>
                <a:ea typeface="BIZ UDPゴシック" panose="020B0400000000000000" pitchFamily="50" charset="-128"/>
              </a:rPr>
              <a:t>[</a:t>
            </a:r>
            <a:r>
              <a:rPr lang="ja-JP" altLang="en-US" sz="900" b="1" dirty="0">
                <a:latin typeface="BIZ UDPゴシック" panose="020B0400000000000000" pitchFamily="50" charset="-128"/>
                <a:ea typeface="BIZ UDPゴシック" panose="020B0400000000000000" pitchFamily="50" charset="-128"/>
              </a:rPr>
              <a:t> 画面３ </a:t>
            </a:r>
            <a:r>
              <a:rPr lang="en-US" altLang="ja-JP" sz="900" b="1" dirty="0">
                <a:latin typeface="BIZ UDPゴシック" panose="020B0400000000000000" pitchFamily="50" charset="-128"/>
                <a:ea typeface="BIZ UDPゴシック" panose="020B0400000000000000" pitchFamily="50" charset="-128"/>
              </a:rPr>
              <a:t>]</a:t>
            </a:r>
          </a:p>
        </p:txBody>
      </p:sp>
      <p:sp>
        <p:nvSpPr>
          <p:cNvPr id="20" name="テキスト ボックス 19">
            <a:extLst>
              <a:ext uri="{FF2B5EF4-FFF2-40B4-BE49-F238E27FC236}">
                <a16:creationId xmlns:a16="http://schemas.microsoft.com/office/drawing/2014/main" id="{41EEE140-5B85-9BE9-6CF4-B32288E860DC}"/>
              </a:ext>
            </a:extLst>
          </p:cNvPr>
          <p:cNvSpPr txBox="1"/>
          <p:nvPr/>
        </p:nvSpPr>
        <p:spPr>
          <a:xfrm>
            <a:off x="2559449" y="8226368"/>
            <a:ext cx="1856708" cy="680251"/>
          </a:xfrm>
          <a:prstGeom prst="rect">
            <a:avLst/>
          </a:prstGeom>
          <a:noFill/>
        </p:spPr>
        <p:txBody>
          <a:bodyPr wrap="square" rtlCol="0">
            <a:spAutoFit/>
          </a:bodyPr>
          <a:lstStyle/>
          <a:p>
            <a:pPr>
              <a:lnSpc>
                <a:spcPct val="150000"/>
              </a:lnSpc>
            </a:pPr>
            <a:r>
              <a:rPr lang="en-US" altLang="ja-JP" sz="900" b="1" dirty="0">
                <a:latin typeface="BIZ UDPゴシック" panose="020B0400000000000000" pitchFamily="50" charset="-128"/>
                <a:ea typeface="BIZ UDPゴシック" panose="020B0400000000000000" pitchFamily="50" charset="-128"/>
              </a:rPr>
              <a:t>【</a:t>
            </a:r>
            <a:r>
              <a:rPr lang="ja-JP" altLang="en-US" sz="900" b="1" dirty="0">
                <a:latin typeface="BIZ UDPゴシック" panose="020B0400000000000000" pitchFamily="50" charset="-128"/>
                <a:ea typeface="BIZ UDPゴシック" panose="020B0400000000000000" pitchFamily="50" charset="-128"/>
              </a:rPr>
              <a:t>スマートフォンの場合</a:t>
            </a:r>
            <a:r>
              <a:rPr lang="en-US" altLang="ja-JP" sz="900" b="1" dirty="0">
                <a:latin typeface="BIZ UDPゴシック" panose="020B0400000000000000" pitchFamily="50" charset="-128"/>
                <a:ea typeface="BIZ UDPゴシック" panose="020B0400000000000000" pitchFamily="50" charset="-128"/>
              </a:rPr>
              <a:t>】</a:t>
            </a:r>
          </a:p>
          <a:p>
            <a:pPr>
              <a:lnSpc>
                <a:spcPct val="150000"/>
              </a:lnSpc>
            </a:pPr>
            <a:r>
              <a:rPr lang="ja-JP" altLang="en-US" sz="900" b="1" dirty="0">
                <a:latin typeface="BIZ UDPゴシック" panose="020B0400000000000000" pitchFamily="50" charset="-128"/>
                <a:ea typeface="BIZ UDPゴシック" panose="020B0400000000000000" pitchFamily="50" charset="-128"/>
              </a:rPr>
              <a:t>「写真ライブラリ」を選択</a:t>
            </a: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r>
              <a:rPr lang="ja-JP" altLang="en-US" sz="900" b="1" dirty="0">
                <a:latin typeface="BIZ UDPゴシック" panose="020B0400000000000000" pitchFamily="50" charset="-128"/>
                <a:ea typeface="BIZ UDPゴシック" panose="020B0400000000000000" pitchFamily="50" charset="-128"/>
              </a:rPr>
              <a:t>→応募の動画を選択</a:t>
            </a:r>
            <a:endParaRPr lang="en-US" altLang="ja-JP" sz="9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C012893-9E63-661E-3495-F87031B20AE2}"/>
              </a:ext>
            </a:extLst>
          </p:cNvPr>
          <p:cNvSpPr txBox="1"/>
          <p:nvPr/>
        </p:nvSpPr>
        <p:spPr>
          <a:xfrm>
            <a:off x="4529805" y="8209377"/>
            <a:ext cx="1856708" cy="680251"/>
          </a:xfrm>
          <a:prstGeom prst="rect">
            <a:avLst/>
          </a:prstGeom>
          <a:noFill/>
        </p:spPr>
        <p:txBody>
          <a:bodyPr wrap="square" rtlCol="0">
            <a:spAutoFit/>
          </a:bodyPr>
          <a:lstStyle/>
          <a:p>
            <a:pPr>
              <a:lnSpc>
                <a:spcPct val="150000"/>
              </a:lnSpc>
            </a:pPr>
            <a:r>
              <a:rPr lang="ja-JP" altLang="en-US" sz="900" b="1" dirty="0">
                <a:latin typeface="BIZ UDPゴシック" panose="020B0400000000000000" pitchFamily="50" charset="-128"/>
                <a:ea typeface="BIZ UDPゴシック" panose="020B0400000000000000" pitchFamily="50" charset="-128"/>
              </a:rPr>
              <a:t>④「完了！」を確認した後表示される動画アドレスをコピーして</a:t>
            </a:r>
            <a:r>
              <a:rPr lang="ja-JP" altLang="en-US" sz="900" b="1" u="sng" dirty="0">
                <a:solidFill>
                  <a:srgbClr val="FF0000"/>
                </a:solidFill>
                <a:latin typeface="BIZ UDPゴシック" panose="020B0400000000000000" pitchFamily="50" charset="-128"/>
                <a:ea typeface="BIZ UDPゴシック" panose="020B0400000000000000" pitchFamily="50" charset="-128"/>
              </a:rPr>
              <a:t>保管</a:t>
            </a:r>
            <a:r>
              <a:rPr lang="ja-JP" altLang="en-US" sz="900" b="1" dirty="0">
                <a:latin typeface="BIZ UDPゴシック" panose="020B0400000000000000" pitchFamily="50" charset="-128"/>
                <a:ea typeface="BIZ UDPゴシック" panose="020B0400000000000000" pitchFamily="50" charset="-128"/>
              </a:rPr>
              <a:t>してください。</a:t>
            </a:r>
            <a:endParaRPr lang="en-US" altLang="ja-JP" sz="900" b="1" dirty="0">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8EF2C920-8C21-8096-6041-BA72C985D3EB}"/>
              </a:ext>
            </a:extLst>
          </p:cNvPr>
          <p:cNvGrpSpPr/>
          <p:nvPr/>
        </p:nvGrpSpPr>
        <p:grpSpPr>
          <a:xfrm>
            <a:off x="574341" y="5263377"/>
            <a:ext cx="2016310" cy="261610"/>
            <a:chOff x="1652704" y="4907998"/>
            <a:chExt cx="2016310" cy="261610"/>
          </a:xfrm>
        </p:grpSpPr>
        <p:sp>
          <p:nvSpPr>
            <p:cNvPr id="22" name="テキスト ボックス 21">
              <a:extLst>
                <a:ext uri="{FF2B5EF4-FFF2-40B4-BE49-F238E27FC236}">
                  <a16:creationId xmlns:a16="http://schemas.microsoft.com/office/drawing/2014/main" id="{29604CBC-8990-9904-840D-A5161B728A94}"/>
                </a:ext>
              </a:extLst>
            </p:cNvPr>
            <p:cNvSpPr txBox="1"/>
            <p:nvPr/>
          </p:nvSpPr>
          <p:spPr>
            <a:xfrm>
              <a:off x="1652705" y="4907998"/>
              <a:ext cx="2016309" cy="261610"/>
            </a:xfrm>
            <a:prstGeom prst="rect">
              <a:avLst/>
            </a:prstGeom>
            <a:noFill/>
          </p:spPr>
          <p:txBody>
            <a:bodyPr wrap="square" rtlCol="0">
              <a:spAutoFit/>
            </a:bodyPr>
            <a:lstStyle/>
            <a:p>
              <a:pPr algn="ctr"/>
              <a:r>
                <a:rPr kumimoji="1" lang="en-US" altLang="ja-JP" sz="1100" b="1" dirty="0">
                  <a:highlight>
                    <a:srgbClr val="FFFF00"/>
                  </a:highlight>
                  <a:latin typeface="BIZ UDPゴシック" panose="020B0400000000000000" pitchFamily="50" charset="-128"/>
                  <a:ea typeface="BIZ UDPゴシック" panose="020B0400000000000000" pitchFamily="50" charset="-128"/>
                </a:rPr>
                <a:t>Giga</a:t>
              </a:r>
              <a:r>
                <a:rPr kumimoji="1" lang="ja-JP" altLang="en-US" sz="1100" b="1" dirty="0">
                  <a:highlight>
                    <a:srgbClr val="FFFF00"/>
                  </a:highlight>
                  <a:latin typeface="BIZ UDPゴシック" panose="020B0400000000000000" pitchFamily="50" charset="-128"/>
                  <a:ea typeface="BIZ UDPゴシック" panose="020B0400000000000000" pitchFamily="50" charset="-128"/>
                </a:rPr>
                <a:t>ファイル便での操作案内</a:t>
              </a:r>
            </a:p>
          </p:txBody>
        </p:sp>
        <p:sp>
          <p:nvSpPr>
            <p:cNvPr id="23" name="正方形/長方形 22">
              <a:extLst>
                <a:ext uri="{FF2B5EF4-FFF2-40B4-BE49-F238E27FC236}">
                  <a16:creationId xmlns:a16="http://schemas.microsoft.com/office/drawing/2014/main" id="{116F16E3-A405-68B3-E540-4EBD94D77C9F}"/>
                </a:ext>
              </a:extLst>
            </p:cNvPr>
            <p:cNvSpPr/>
            <p:nvPr/>
          </p:nvSpPr>
          <p:spPr>
            <a:xfrm>
              <a:off x="1652704" y="4907998"/>
              <a:ext cx="2016309" cy="26161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86B6DD08-C0B3-E665-C8C0-A4327AB4C8F0}"/>
              </a:ext>
            </a:extLst>
          </p:cNvPr>
          <p:cNvSpPr txBox="1"/>
          <p:nvPr/>
        </p:nvSpPr>
        <p:spPr>
          <a:xfrm>
            <a:off x="625165" y="9169167"/>
            <a:ext cx="5790196" cy="680251"/>
          </a:xfrm>
          <a:prstGeom prst="rect">
            <a:avLst/>
          </a:prstGeom>
          <a:noFill/>
        </p:spPr>
        <p:txBody>
          <a:bodyPr wrap="square" rtlCol="0">
            <a:spAutoFit/>
          </a:bodyPr>
          <a:lstStyle/>
          <a:p>
            <a:pPr>
              <a:lnSpc>
                <a:spcPct val="150000"/>
              </a:lnSpc>
            </a:pPr>
            <a:r>
              <a:rPr lang="en-US" altLang="ja-JP" sz="900" b="1" dirty="0">
                <a:solidFill>
                  <a:srgbClr val="FF0000"/>
                </a:solidFill>
                <a:latin typeface="BIZ UDPゴシック" panose="020B0400000000000000" pitchFamily="50" charset="-128"/>
                <a:ea typeface="BIZ UDPゴシック" panose="020B0400000000000000" pitchFamily="50" charset="-128"/>
              </a:rPr>
              <a:t>- </a:t>
            </a:r>
            <a:r>
              <a:rPr lang="ja-JP" altLang="en-US" sz="900" b="1" dirty="0">
                <a:solidFill>
                  <a:srgbClr val="FF0000"/>
                </a:solidFill>
                <a:latin typeface="BIZ UDPゴシック" panose="020B0400000000000000" pitchFamily="50" charset="-128"/>
                <a:ea typeface="BIZ UDPゴシック" panose="020B0400000000000000" pitchFamily="50" charset="-128"/>
              </a:rPr>
              <a:t>操作の注意</a:t>
            </a:r>
            <a:r>
              <a:rPr lang="en-US" altLang="ja-JP" sz="900" b="1" dirty="0">
                <a:solidFill>
                  <a:srgbClr val="FF0000"/>
                </a:solidFill>
                <a:latin typeface="BIZ UDPゴシック" panose="020B0400000000000000" pitchFamily="50" charset="-128"/>
                <a:ea typeface="BIZ UDPゴシック" panose="020B0400000000000000" pitchFamily="50" charset="-128"/>
              </a:rPr>
              <a:t> -</a:t>
            </a:r>
          </a:p>
          <a:p>
            <a:pPr>
              <a:lnSpc>
                <a:spcPct val="150000"/>
              </a:lnSpc>
            </a:pPr>
            <a:r>
              <a:rPr lang="ja-JP" altLang="en-US" sz="900" b="1" dirty="0">
                <a:latin typeface="BIZ UDPゴシック" panose="020B0400000000000000" pitchFamily="50" charset="-128"/>
                <a:ea typeface="BIZ UDPゴシック" panose="020B0400000000000000" pitchFamily="50" charset="-128"/>
              </a:rPr>
              <a:t>「④」の操作中に他のページに移動してしまった場合、同様のアドレスを修得する事は困難です。</a:t>
            </a:r>
            <a:endParaRPr lang="en-US" altLang="ja-JP" sz="900" b="1" dirty="0">
              <a:latin typeface="BIZ UDPゴシック" panose="020B0400000000000000" pitchFamily="50" charset="-128"/>
              <a:ea typeface="BIZ UDPゴシック" panose="020B0400000000000000" pitchFamily="50" charset="-128"/>
            </a:endParaRPr>
          </a:p>
          <a:p>
            <a:pPr>
              <a:lnSpc>
                <a:spcPct val="150000"/>
              </a:lnSpc>
            </a:pPr>
            <a:r>
              <a:rPr lang="ja-JP" altLang="en-US" sz="900" b="1" dirty="0">
                <a:latin typeface="BIZ UDPゴシック" panose="020B0400000000000000" pitchFamily="50" charset="-128"/>
                <a:ea typeface="BIZ UDPゴシック" panose="020B0400000000000000" pitchFamily="50" charset="-128"/>
              </a:rPr>
              <a:t>申し込みメールを送信するまでは、メモ帳等に動画アドレスを保管することを推奨します。</a:t>
            </a:r>
            <a:endParaRPr lang="en-US" altLang="ja-JP" sz="9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94D66A43-C86F-F9A1-0700-E11A00E14FC0}"/>
              </a:ext>
            </a:extLst>
          </p:cNvPr>
          <p:cNvSpPr txBox="1"/>
          <p:nvPr/>
        </p:nvSpPr>
        <p:spPr>
          <a:xfrm>
            <a:off x="4450557" y="6279479"/>
            <a:ext cx="473283" cy="276999"/>
          </a:xfrm>
          <a:prstGeom prst="rect">
            <a:avLst/>
          </a:prstGeom>
          <a:noFill/>
        </p:spPr>
        <p:txBody>
          <a:bodyPr wrap="square" rtlCol="0">
            <a:spAutoFit/>
          </a:bodyPr>
          <a:lstStyle/>
          <a:p>
            <a:r>
              <a:rPr kumimoji="1" lang="ja-JP" altLang="en-US" sz="1200" b="1" dirty="0">
                <a:solidFill>
                  <a:srgbClr val="FF0000"/>
                </a:solidFill>
                <a:highlight>
                  <a:srgbClr val="C0C0C0"/>
                </a:highlight>
              </a:rPr>
              <a:t>④</a:t>
            </a:r>
          </a:p>
        </p:txBody>
      </p:sp>
      <p:sp>
        <p:nvSpPr>
          <p:cNvPr id="30" name="正方形/長方形 29">
            <a:extLst>
              <a:ext uri="{FF2B5EF4-FFF2-40B4-BE49-F238E27FC236}">
                <a16:creationId xmlns:a16="http://schemas.microsoft.com/office/drawing/2014/main" id="{78B413A6-7CE6-0146-88A9-3274ED96998C}"/>
              </a:ext>
            </a:extLst>
          </p:cNvPr>
          <p:cNvSpPr/>
          <p:nvPr/>
        </p:nvSpPr>
        <p:spPr>
          <a:xfrm>
            <a:off x="1766040" y="6667403"/>
            <a:ext cx="329460" cy="276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EF70419-2486-8451-1EF5-4C74345DACCD}"/>
              </a:ext>
            </a:extLst>
          </p:cNvPr>
          <p:cNvSpPr txBox="1"/>
          <p:nvPr/>
        </p:nvSpPr>
        <p:spPr>
          <a:xfrm>
            <a:off x="1766040" y="6481278"/>
            <a:ext cx="473283" cy="276999"/>
          </a:xfrm>
          <a:prstGeom prst="rect">
            <a:avLst/>
          </a:prstGeom>
          <a:noFill/>
        </p:spPr>
        <p:txBody>
          <a:bodyPr wrap="square" rtlCol="0">
            <a:spAutoFit/>
          </a:bodyPr>
          <a:lstStyle/>
          <a:p>
            <a:r>
              <a:rPr kumimoji="1" lang="ja-JP" altLang="en-US" sz="1200" b="1" dirty="0">
                <a:solidFill>
                  <a:srgbClr val="FF0000"/>
                </a:solidFill>
                <a:highlight>
                  <a:srgbClr val="C0C0C0"/>
                </a:highlight>
              </a:rPr>
              <a:t>①</a:t>
            </a:r>
          </a:p>
        </p:txBody>
      </p:sp>
      <p:sp>
        <p:nvSpPr>
          <p:cNvPr id="2048" name="正方形/長方形 2047">
            <a:extLst>
              <a:ext uri="{FF2B5EF4-FFF2-40B4-BE49-F238E27FC236}">
                <a16:creationId xmlns:a16="http://schemas.microsoft.com/office/drawing/2014/main" id="{5C1D68E7-E9F1-0B7F-BCCB-527A9BEA3310}"/>
              </a:ext>
            </a:extLst>
          </p:cNvPr>
          <p:cNvSpPr/>
          <p:nvPr/>
        </p:nvSpPr>
        <p:spPr>
          <a:xfrm>
            <a:off x="2559449" y="7053011"/>
            <a:ext cx="726676" cy="1727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正方形/長方形 2048">
            <a:extLst>
              <a:ext uri="{FF2B5EF4-FFF2-40B4-BE49-F238E27FC236}">
                <a16:creationId xmlns:a16="http://schemas.microsoft.com/office/drawing/2014/main" id="{C18493B4-C655-E3FB-8903-D006121DE81C}"/>
              </a:ext>
            </a:extLst>
          </p:cNvPr>
          <p:cNvSpPr/>
          <p:nvPr/>
        </p:nvSpPr>
        <p:spPr>
          <a:xfrm>
            <a:off x="738787" y="7682976"/>
            <a:ext cx="680438" cy="2505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754E753-8B62-BD83-0EE4-D6F2A5822EA2}"/>
              </a:ext>
            </a:extLst>
          </p:cNvPr>
          <p:cNvSpPr txBox="1"/>
          <p:nvPr/>
        </p:nvSpPr>
        <p:spPr>
          <a:xfrm>
            <a:off x="541383" y="7665244"/>
            <a:ext cx="473283" cy="276999"/>
          </a:xfrm>
          <a:prstGeom prst="rect">
            <a:avLst/>
          </a:prstGeom>
          <a:noFill/>
        </p:spPr>
        <p:txBody>
          <a:bodyPr wrap="square" rtlCol="0">
            <a:spAutoFit/>
          </a:bodyPr>
          <a:lstStyle/>
          <a:p>
            <a:r>
              <a:rPr kumimoji="1" lang="ja-JP" altLang="en-US" sz="1200" b="1" dirty="0">
                <a:solidFill>
                  <a:srgbClr val="FF0000"/>
                </a:solidFill>
                <a:highlight>
                  <a:srgbClr val="C0C0C0"/>
                </a:highlight>
              </a:rPr>
              <a:t>②</a:t>
            </a:r>
          </a:p>
        </p:txBody>
      </p:sp>
      <p:sp>
        <p:nvSpPr>
          <p:cNvPr id="28" name="テキスト ボックス 27">
            <a:extLst>
              <a:ext uri="{FF2B5EF4-FFF2-40B4-BE49-F238E27FC236}">
                <a16:creationId xmlns:a16="http://schemas.microsoft.com/office/drawing/2014/main" id="{378A17F1-A9E0-4562-F150-9A346304570A}"/>
              </a:ext>
            </a:extLst>
          </p:cNvPr>
          <p:cNvSpPr txBox="1"/>
          <p:nvPr/>
        </p:nvSpPr>
        <p:spPr>
          <a:xfrm>
            <a:off x="3195731" y="6997602"/>
            <a:ext cx="473283" cy="276999"/>
          </a:xfrm>
          <a:prstGeom prst="rect">
            <a:avLst/>
          </a:prstGeom>
          <a:noFill/>
        </p:spPr>
        <p:txBody>
          <a:bodyPr wrap="square" rtlCol="0">
            <a:spAutoFit/>
          </a:bodyPr>
          <a:lstStyle/>
          <a:p>
            <a:r>
              <a:rPr kumimoji="1" lang="ja-JP" altLang="en-US" sz="1200" b="1" dirty="0">
                <a:solidFill>
                  <a:srgbClr val="FF0000"/>
                </a:solidFill>
                <a:highlight>
                  <a:srgbClr val="C0C0C0"/>
                </a:highlight>
              </a:rPr>
              <a:t>③</a:t>
            </a:r>
          </a:p>
        </p:txBody>
      </p:sp>
      <p:sp>
        <p:nvSpPr>
          <p:cNvPr id="2051" name="正方形/長方形 2050">
            <a:extLst>
              <a:ext uri="{FF2B5EF4-FFF2-40B4-BE49-F238E27FC236}">
                <a16:creationId xmlns:a16="http://schemas.microsoft.com/office/drawing/2014/main" id="{DF1634D3-03FF-FE34-9FE8-3D8B0FCAC6CA}"/>
              </a:ext>
            </a:extLst>
          </p:cNvPr>
          <p:cNvSpPr/>
          <p:nvPr/>
        </p:nvSpPr>
        <p:spPr>
          <a:xfrm>
            <a:off x="4701430" y="6322071"/>
            <a:ext cx="1070720" cy="1592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8D998CE-C383-4499-5B33-3FD1280EBD6B}"/>
              </a:ext>
            </a:extLst>
          </p:cNvPr>
          <p:cNvSpPr txBox="1"/>
          <p:nvPr/>
        </p:nvSpPr>
        <p:spPr>
          <a:xfrm>
            <a:off x="6123726" y="194906"/>
            <a:ext cx="569387" cy="246221"/>
          </a:xfrm>
          <a:prstGeom prst="rect">
            <a:avLst/>
          </a:prstGeom>
          <a:noFill/>
        </p:spPr>
        <p:txBody>
          <a:bodyPr wrap="none" rtlCol="0">
            <a:spAutoFit/>
          </a:bodyPr>
          <a:lstStyle/>
          <a:p>
            <a:r>
              <a:rPr kumimoji="1" lang="ja-JP" altLang="en-US" sz="1000" dirty="0"/>
              <a:t>別紙②</a:t>
            </a:r>
          </a:p>
        </p:txBody>
      </p:sp>
      <p:cxnSp>
        <p:nvCxnSpPr>
          <p:cNvPr id="14" name="コネクタ: カギ線 13">
            <a:extLst>
              <a:ext uri="{FF2B5EF4-FFF2-40B4-BE49-F238E27FC236}">
                <a16:creationId xmlns:a16="http://schemas.microsoft.com/office/drawing/2014/main" id="{436932A2-134A-B5A2-392E-9EBAC27B0440}"/>
              </a:ext>
            </a:extLst>
          </p:cNvPr>
          <p:cNvCxnSpPr>
            <a:cxnSpLocks/>
          </p:cNvCxnSpPr>
          <p:nvPr/>
        </p:nvCxnSpPr>
        <p:spPr>
          <a:xfrm rot="16200000" flipV="1">
            <a:off x="2816354" y="4350268"/>
            <a:ext cx="1385737" cy="2355955"/>
          </a:xfrm>
          <a:prstGeom prst="bentConnector2">
            <a:avLst/>
          </a:prstGeom>
          <a:ln w="19050">
            <a:solidFill>
              <a:srgbClr val="FF0000"/>
            </a:solidFill>
            <a:tailEnd type="triangle"/>
          </a:ln>
        </p:spPr>
        <p:style>
          <a:lnRef idx="2">
            <a:schemeClr val="accent2"/>
          </a:lnRef>
          <a:fillRef idx="0">
            <a:schemeClr val="accent2"/>
          </a:fillRef>
          <a:effectRef idx="1">
            <a:schemeClr val="accent2"/>
          </a:effectRef>
          <a:fontRef idx="minor">
            <a:schemeClr val="tx1"/>
          </a:fontRef>
        </p:style>
      </p:cxnSp>
      <p:pic>
        <p:nvPicPr>
          <p:cNvPr id="12" name="図 11">
            <a:extLst>
              <a:ext uri="{FF2B5EF4-FFF2-40B4-BE49-F238E27FC236}">
                <a16:creationId xmlns:a16="http://schemas.microsoft.com/office/drawing/2014/main" id="{385B5E40-018A-2DF4-036D-F3C919B01BDF}"/>
              </a:ext>
            </a:extLst>
          </p:cNvPr>
          <p:cNvPicPr>
            <a:picLocks noChangeAspect="1"/>
          </p:cNvPicPr>
          <p:nvPr/>
        </p:nvPicPr>
        <p:blipFill>
          <a:blip r:embed="rId6"/>
          <a:stretch>
            <a:fillRect/>
          </a:stretch>
        </p:blipFill>
        <p:spPr>
          <a:xfrm>
            <a:off x="335604" y="234809"/>
            <a:ext cx="3093396" cy="566533"/>
          </a:xfrm>
          <a:prstGeom prst="rect">
            <a:avLst/>
          </a:prstGeom>
        </p:spPr>
      </p:pic>
    </p:spTree>
    <p:extLst>
      <p:ext uri="{BB962C8B-B14F-4D97-AF65-F5344CB8AC3E}">
        <p14:creationId xmlns:p14="http://schemas.microsoft.com/office/powerpoint/2010/main" val="8035784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534</TotalTime>
  <Words>172</Words>
  <Application>Microsoft Office PowerPoint</Application>
  <PresentationFormat>A4 210 x 297 mm</PresentationFormat>
  <Paragraphs>76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admin</cp:lastModifiedBy>
  <cp:revision>30</cp:revision>
  <dcterms:created xsi:type="dcterms:W3CDTF">2024-07-17T04:23:28Z</dcterms:created>
  <dcterms:modified xsi:type="dcterms:W3CDTF">2025-08-06T05:37:43Z</dcterms:modified>
</cp:coreProperties>
</file>